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3" r:id="rId2"/>
    <p:sldId id="257" r:id="rId3"/>
    <p:sldId id="258" r:id="rId4"/>
    <p:sldId id="259" r:id="rId5"/>
    <p:sldId id="260" r:id="rId6"/>
    <p:sldId id="261" r:id="rId7"/>
    <p:sldId id="262" r:id="rId8"/>
    <p:sldId id="265" r:id="rId9"/>
    <p:sldId id="270" r:id="rId10"/>
    <p:sldId id="267" r:id="rId11"/>
    <p:sldId id="268" r:id="rId12"/>
    <p:sldId id="269" r:id="rId13"/>
    <p:sldId id="271" r:id="rId14"/>
    <p:sldId id="272"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A94CDF-F1FF-4421-AAFF-F0E2AB7EF587}" type="datetimeFigureOut">
              <a:rPr lang="en-US" smtClean="0"/>
              <a:pPr/>
              <a:t>8/4/2011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92F0FB-BD3A-4439-9467-D5A23741DE2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58F2724-ED6E-4A8B-A866-E3988F63E7E4}" type="slidenum">
              <a:rPr lang="en-GB" smtClean="0"/>
              <a:pPr/>
              <a:t>1</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92F0FB-BD3A-4439-9467-D5A23741DE22}"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D6BCD6-636A-4988-B865-0C1C08B69C6F}" type="datetimeFigureOut">
              <a:rPr lang="en-US" smtClean="0"/>
              <a:pPr/>
              <a:t>8/4/2011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FB6F2-A907-4ACE-8E94-9339C79A831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D6BCD6-636A-4988-B865-0C1C08B69C6F}" type="datetimeFigureOut">
              <a:rPr lang="en-US" smtClean="0"/>
              <a:pPr/>
              <a:t>8/4/2011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FB6F2-A907-4ACE-8E94-9339C79A831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D6BCD6-636A-4988-B865-0C1C08B69C6F}" type="datetimeFigureOut">
              <a:rPr lang="en-US" smtClean="0"/>
              <a:pPr/>
              <a:t>8/4/2011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FB6F2-A907-4ACE-8E94-9339C79A831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D6BCD6-636A-4988-B865-0C1C08B69C6F}" type="datetimeFigureOut">
              <a:rPr lang="en-US" smtClean="0"/>
              <a:pPr/>
              <a:t>8/4/2011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FB6F2-A907-4ACE-8E94-9339C79A831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D6BCD6-636A-4988-B865-0C1C08B69C6F}" type="datetimeFigureOut">
              <a:rPr lang="en-US" smtClean="0"/>
              <a:pPr/>
              <a:t>8/4/2011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FB6F2-A907-4ACE-8E94-9339C79A831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AD6BCD6-636A-4988-B865-0C1C08B69C6F}" type="datetimeFigureOut">
              <a:rPr lang="en-US" smtClean="0"/>
              <a:pPr/>
              <a:t>8/4/2011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CFB6F2-A907-4ACE-8E94-9339C79A831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AD6BCD6-636A-4988-B865-0C1C08B69C6F}" type="datetimeFigureOut">
              <a:rPr lang="en-US" smtClean="0"/>
              <a:pPr/>
              <a:t>8/4/2011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CFB6F2-A907-4ACE-8E94-9339C79A831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AD6BCD6-636A-4988-B865-0C1C08B69C6F}" type="datetimeFigureOut">
              <a:rPr lang="en-US" smtClean="0"/>
              <a:pPr/>
              <a:t>8/4/2011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CFB6F2-A907-4ACE-8E94-9339C79A831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D6BCD6-636A-4988-B865-0C1C08B69C6F}" type="datetimeFigureOut">
              <a:rPr lang="en-US" smtClean="0"/>
              <a:pPr/>
              <a:t>8/4/2011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CFB6F2-A907-4ACE-8E94-9339C79A831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D6BCD6-636A-4988-B865-0C1C08B69C6F}" type="datetimeFigureOut">
              <a:rPr lang="en-US" smtClean="0"/>
              <a:pPr/>
              <a:t>8/4/2011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CFB6F2-A907-4ACE-8E94-9339C79A831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D6BCD6-636A-4988-B865-0C1C08B69C6F}" type="datetimeFigureOut">
              <a:rPr lang="en-US" smtClean="0"/>
              <a:pPr/>
              <a:t>8/4/2011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CFB6F2-A907-4ACE-8E94-9339C79A831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D6BCD6-636A-4988-B865-0C1C08B69C6F}" type="datetimeFigureOut">
              <a:rPr lang="en-US" smtClean="0"/>
              <a:pPr/>
              <a:t>8/4/2011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CFB6F2-A907-4ACE-8E94-9339C79A831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Box 3"/>
          <p:cNvSpPr txBox="1">
            <a:spLocks noChangeArrowheads="1"/>
          </p:cNvSpPr>
          <p:nvPr/>
        </p:nvSpPr>
        <p:spPr bwMode="auto">
          <a:xfrm>
            <a:off x="762000" y="685800"/>
            <a:ext cx="8001000" cy="4832092"/>
          </a:xfrm>
          <a:prstGeom prst="rect">
            <a:avLst/>
          </a:prstGeom>
          <a:noFill/>
          <a:ln w="9525">
            <a:noFill/>
            <a:miter lim="800000"/>
            <a:headEnd/>
            <a:tailEnd/>
          </a:ln>
        </p:spPr>
        <p:txBody>
          <a:bodyPr>
            <a:spAutoFit/>
          </a:bodyPr>
          <a:lstStyle/>
          <a:p>
            <a:pPr algn="ctr"/>
            <a:endParaRPr lang="en-US" sz="1600" dirty="0">
              <a:latin typeface="Times New Roman" pitchFamily="18" charset="0"/>
              <a:cs typeface="Times New Roman" pitchFamily="18" charset="0"/>
            </a:endParaRPr>
          </a:p>
          <a:p>
            <a:pPr algn="ctr"/>
            <a:endParaRPr lang="en-US" sz="1600" dirty="0">
              <a:latin typeface="Times New Roman" pitchFamily="18" charset="0"/>
              <a:cs typeface="Times New Roman" pitchFamily="18" charset="0"/>
            </a:endParaRPr>
          </a:p>
          <a:p>
            <a:pPr algn="ctr"/>
            <a:endParaRPr lang="en-US" sz="1600" dirty="0" smtClean="0">
              <a:latin typeface="Times New Roman" pitchFamily="18" charset="0"/>
              <a:cs typeface="Times New Roman" pitchFamily="18" charset="0"/>
            </a:endParaRPr>
          </a:p>
          <a:p>
            <a:pPr algn="ctr"/>
            <a:endParaRPr lang="en-US" sz="1600" dirty="0" smtClean="0">
              <a:latin typeface="Times New Roman" pitchFamily="18" charset="0"/>
              <a:cs typeface="Times New Roman" pitchFamily="18" charset="0"/>
            </a:endParaRPr>
          </a:p>
          <a:p>
            <a:pPr algn="ctr"/>
            <a:r>
              <a:rPr lang="en-US" sz="1600" dirty="0" smtClean="0">
                <a:latin typeface="Times New Roman" pitchFamily="18" charset="0"/>
                <a:cs typeface="Times New Roman" pitchFamily="18" charset="0"/>
              </a:rPr>
              <a:t>A </a:t>
            </a:r>
            <a:r>
              <a:rPr lang="en-US" sz="1600" smtClean="0">
                <a:latin typeface="Times New Roman" pitchFamily="18" charset="0"/>
                <a:cs typeface="Times New Roman" pitchFamily="18" charset="0"/>
              </a:rPr>
              <a:t>Project on </a:t>
            </a:r>
            <a:endParaRPr lang="en-US" sz="1600" dirty="0">
              <a:latin typeface="Times New Roman" pitchFamily="18" charset="0"/>
              <a:cs typeface="Times New Roman" pitchFamily="18" charset="0"/>
            </a:endParaRPr>
          </a:p>
          <a:p>
            <a:pPr algn="ctr"/>
            <a:endParaRPr lang="en-US" dirty="0" smtClean="0">
              <a:latin typeface="Times New Roman" pitchFamily="18" charset="0"/>
              <a:cs typeface="Times New Roman" pitchFamily="18" charset="0"/>
            </a:endParaRPr>
          </a:p>
          <a:p>
            <a:pPr algn="ctr"/>
            <a:endParaRPr lang="en-US" dirty="0">
              <a:latin typeface="Times New Roman" pitchFamily="18" charset="0"/>
              <a:cs typeface="Times New Roman" pitchFamily="18" charset="0"/>
            </a:endParaRPr>
          </a:p>
          <a:p>
            <a:pPr algn="ctr"/>
            <a:r>
              <a:rPr lang="en-US" sz="2400" b="1" dirty="0" smtClean="0">
                <a:latin typeface="Times New Roman" pitchFamily="18" charset="0"/>
                <a:cs typeface="Times New Roman" pitchFamily="18" charset="0"/>
              </a:rPr>
              <a:t>RETROFITTING OF RC BEAMS WITH EXTERNALLY BONDED SIMCON LAMINATES</a:t>
            </a:r>
            <a:endParaRPr lang="en-US" sz="2400" b="1" dirty="0">
              <a:latin typeface="Times New Roman" pitchFamily="18" charset="0"/>
              <a:cs typeface="Times New Roman" pitchFamily="18" charset="0"/>
            </a:endParaRPr>
          </a:p>
          <a:p>
            <a:pPr algn="ctr"/>
            <a:endParaRPr lang="en-US" sz="2000" b="1" dirty="0">
              <a:latin typeface="Times New Roman" pitchFamily="18" charset="0"/>
              <a:cs typeface="Times New Roman" pitchFamily="18" charset="0"/>
            </a:endParaRPr>
          </a:p>
          <a:p>
            <a:pPr algn="ctr"/>
            <a:endParaRPr lang="en-US" sz="1600" dirty="0" smtClean="0">
              <a:latin typeface="Times New Roman" pitchFamily="18" charset="0"/>
              <a:cs typeface="Times New Roman" pitchFamily="18" charset="0"/>
            </a:endParaRPr>
          </a:p>
          <a:p>
            <a:pPr algn="ctr"/>
            <a:endParaRPr lang="en-US" sz="16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a:p>
            <a:pPr algn="ctr"/>
            <a:r>
              <a:rPr lang="en-US" sz="1600" dirty="0">
                <a:latin typeface="Times New Roman" pitchFamily="18" charset="0"/>
                <a:cs typeface="Times New Roman" pitchFamily="18" charset="0"/>
              </a:rPr>
              <a:t>DEPARTMENT  OF  CIVIL  </a:t>
            </a:r>
            <a:r>
              <a:rPr lang="en-US" sz="1600" dirty="0" smtClean="0">
                <a:latin typeface="Times New Roman" pitchFamily="18" charset="0"/>
                <a:cs typeface="Times New Roman" pitchFamily="18" charset="0"/>
              </a:rPr>
              <a:t>ENGINEERING</a:t>
            </a:r>
            <a:endParaRPr lang="en-US" sz="1600" dirty="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pPr>
              <a:defRPr/>
            </a:pPr>
            <a:fld id="{265E5042-25F8-472C-AFDE-D0D80D7F1AE0}" type="slidenum">
              <a:rPr lang="en-US" smtClean="0"/>
              <a:pPr>
                <a:defRPr/>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600" dirty="0" smtClean="0">
                <a:latin typeface="Times New Roman" pitchFamily="18" charset="0"/>
                <a:cs typeface="Times New Roman" pitchFamily="18" charset="0"/>
              </a:rPr>
              <a:t>COMPARASION OF TEST RESULTS</a:t>
            </a:r>
            <a:endParaRPr lang="en-US" sz="3600" dirty="0">
              <a:latin typeface="Times New Roman" pitchFamily="18" charset="0"/>
              <a:cs typeface="Times New Roman" pitchFamily="18" charset="0"/>
            </a:endParaRPr>
          </a:p>
        </p:txBody>
      </p:sp>
      <p:graphicFrame>
        <p:nvGraphicFramePr>
          <p:cNvPr id="9" name="Table 8"/>
          <p:cNvGraphicFramePr>
            <a:graphicFrameLocks noGrp="1"/>
          </p:cNvGraphicFramePr>
          <p:nvPr/>
        </p:nvGraphicFramePr>
        <p:xfrm>
          <a:off x="838200" y="1529080"/>
          <a:ext cx="7619998" cy="4490720"/>
        </p:xfrm>
        <a:graphic>
          <a:graphicData uri="http://schemas.openxmlformats.org/drawingml/2006/table">
            <a:tbl>
              <a:tblPr firstRow="1" bandRow="1">
                <a:tableStyleId>{5C22544A-7EE6-4342-B048-85BDC9FD1C3A}</a:tableStyleId>
              </a:tblPr>
              <a:tblGrid>
                <a:gridCol w="838200"/>
                <a:gridCol w="1371600"/>
                <a:gridCol w="2266948"/>
                <a:gridCol w="1143000"/>
                <a:gridCol w="1047749"/>
                <a:gridCol w="952501"/>
              </a:tblGrid>
              <a:tr h="370840">
                <a:tc>
                  <a:txBody>
                    <a:bodyPr/>
                    <a:lstStyle/>
                    <a:p>
                      <a:pPr algn="ctr"/>
                      <a:r>
                        <a:rPr lang="en-US" sz="2400" dirty="0" err="1" smtClean="0"/>
                        <a:t>Sl</a:t>
                      </a:r>
                      <a:r>
                        <a:rPr lang="en-US" sz="2400" dirty="0" smtClean="0"/>
                        <a:t> no </a:t>
                      </a:r>
                      <a:endParaRPr lang="en-US" sz="2400" dirty="0"/>
                    </a:p>
                  </a:txBody>
                  <a:tcPr/>
                </a:tc>
                <a:tc>
                  <a:txBody>
                    <a:bodyPr/>
                    <a:lstStyle/>
                    <a:p>
                      <a:pPr algn="ctr"/>
                      <a:r>
                        <a:rPr lang="en-US" sz="2400" dirty="0" smtClean="0"/>
                        <a:t>Load (KN)</a:t>
                      </a:r>
                      <a:endParaRPr lang="en-US" sz="2400" dirty="0"/>
                    </a:p>
                  </a:txBody>
                  <a:tcPr/>
                </a:tc>
                <a:tc gridSpan="4">
                  <a:txBody>
                    <a:bodyPr/>
                    <a:lstStyle/>
                    <a:p>
                      <a:pPr algn="ctr"/>
                      <a:r>
                        <a:rPr lang="en-US" sz="2400" dirty="0" smtClean="0"/>
                        <a:t>Deflection</a:t>
                      </a:r>
                      <a:r>
                        <a:rPr lang="en-US" sz="2400" baseline="0" dirty="0" smtClean="0"/>
                        <a:t> in ‘mm’</a:t>
                      </a:r>
                      <a:endParaRPr lang="en-US" sz="2400"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472440">
                <a:tc>
                  <a:txBody>
                    <a:bodyPr/>
                    <a:lstStyle/>
                    <a:p>
                      <a:endParaRPr lang="en-US" dirty="0"/>
                    </a:p>
                  </a:txBody>
                  <a:tcPr/>
                </a:tc>
                <a:tc>
                  <a:txBody>
                    <a:bodyPr/>
                    <a:lstStyle/>
                    <a:p>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Control Specimen</a:t>
                      </a:r>
                    </a:p>
                    <a:p>
                      <a:pPr algn="ctr"/>
                      <a:endParaRPr lang="en-US" sz="2000" b="1" dirty="0">
                        <a:latin typeface="Times New Roman" pitchFamily="18" charset="0"/>
                        <a:cs typeface="Times New Roman" pitchFamily="18" charset="0"/>
                      </a:endParaRPr>
                    </a:p>
                  </a:txBody>
                  <a:tcPr/>
                </a:tc>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Retrofitted Beam </a:t>
                      </a:r>
                    </a:p>
                  </a:txBody>
                  <a:tcPr/>
                </a:tc>
                <a:tc hMerge="1">
                  <a:txBody>
                    <a:bodyPr/>
                    <a:lstStyle/>
                    <a:p>
                      <a:endParaRPr lang="en-US"/>
                    </a:p>
                  </a:txBody>
                  <a:tcPr/>
                </a:tc>
                <a:tc hMerge="1">
                  <a:txBody>
                    <a:bodyPr/>
                    <a:lstStyle/>
                    <a:p>
                      <a:endParaRPr lang="en-US"/>
                    </a:p>
                  </a:txBody>
                  <a:tcPr/>
                </a:tc>
              </a:tr>
              <a:tr h="370840">
                <a:tc>
                  <a:txBody>
                    <a:bodyPr/>
                    <a:lstStyle/>
                    <a:p>
                      <a:pPr algn="ctr"/>
                      <a:endParaRPr lang="en-US" dirty="0"/>
                    </a:p>
                  </a:txBody>
                  <a:tcPr/>
                </a:tc>
                <a:tc>
                  <a:txBody>
                    <a:bodyPr/>
                    <a:lstStyle/>
                    <a:p>
                      <a:pPr algn="ctr"/>
                      <a:endParaRPr lang="en-US" dirty="0"/>
                    </a:p>
                  </a:txBody>
                  <a:tcPr/>
                </a:tc>
                <a:tc>
                  <a:txBody>
                    <a:bodyPr/>
                    <a:lstStyle/>
                    <a:p>
                      <a:pPr algn="ctr"/>
                      <a:r>
                        <a:rPr lang="en-US" b="1" dirty="0" smtClean="0"/>
                        <a:t>CB1</a:t>
                      </a:r>
                      <a:endParaRPr lang="en-US" b="1" dirty="0"/>
                    </a:p>
                  </a:txBody>
                  <a:tcPr/>
                </a:tc>
                <a:tc>
                  <a:txBody>
                    <a:bodyPr/>
                    <a:lstStyle/>
                    <a:p>
                      <a:pPr algn="ctr"/>
                      <a:r>
                        <a:rPr lang="en-US" b="1" dirty="0" smtClean="0"/>
                        <a:t>RB1</a:t>
                      </a:r>
                      <a:endParaRPr lang="en-US" b="1" dirty="0"/>
                    </a:p>
                  </a:txBody>
                  <a:tcPr/>
                </a:tc>
                <a:tc>
                  <a:txBody>
                    <a:bodyPr/>
                    <a:lstStyle/>
                    <a:p>
                      <a:pPr algn="ctr"/>
                      <a:r>
                        <a:rPr lang="en-US" b="1" dirty="0" smtClean="0"/>
                        <a:t>RB2</a:t>
                      </a:r>
                      <a:endParaRPr lang="en-US" b="1" dirty="0"/>
                    </a:p>
                  </a:txBody>
                  <a:tcPr/>
                </a:tc>
                <a:tc>
                  <a:txBody>
                    <a:bodyPr/>
                    <a:lstStyle/>
                    <a:p>
                      <a:pPr algn="ctr"/>
                      <a:r>
                        <a:rPr lang="en-US" b="1" dirty="0" smtClean="0"/>
                        <a:t>RB3</a:t>
                      </a:r>
                      <a:endParaRPr lang="en-US" b="1" dirty="0"/>
                    </a:p>
                  </a:txBody>
                  <a:tcPr/>
                </a:tc>
              </a:tr>
              <a:tr h="370840">
                <a:tc>
                  <a:txBody>
                    <a:bodyPr/>
                    <a:lstStyle/>
                    <a:p>
                      <a:pPr algn="ctr"/>
                      <a:r>
                        <a:rPr lang="en-US" dirty="0" smtClean="0"/>
                        <a:t>1)</a:t>
                      </a:r>
                      <a:endParaRPr lang="en-US" dirty="0"/>
                    </a:p>
                  </a:txBody>
                  <a:tcPr/>
                </a:tc>
                <a:tc>
                  <a:txBody>
                    <a:bodyPr/>
                    <a:lstStyle/>
                    <a:p>
                      <a:pPr algn="ctr"/>
                      <a:r>
                        <a:rPr lang="en-US" dirty="0" smtClean="0"/>
                        <a:t>15</a:t>
                      </a:r>
                      <a:endParaRPr lang="en-US" dirty="0"/>
                    </a:p>
                  </a:txBody>
                  <a:tcPr/>
                </a:tc>
                <a:tc>
                  <a:txBody>
                    <a:bodyPr/>
                    <a:lstStyle/>
                    <a:p>
                      <a:pPr algn="ctr"/>
                      <a:r>
                        <a:rPr lang="en-US" dirty="0" smtClean="0"/>
                        <a:t>3.38</a:t>
                      </a:r>
                      <a:endParaRPr lang="en-US" dirty="0"/>
                    </a:p>
                  </a:txBody>
                  <a:tcPr/>
                </a:tc>
                <a:tc>
                  <a:txBody>
                    <a:bodyPr/>
                    <a:lstStyle/>
                    <a:p>
                      <a:pPr algn="ctr"/>
                      <a:r>
                        <a:rPr lang="en-US" dirty="0" smtClean="0"/>
                        <a:t>-----</a:t>
                      </a:r>
                      <a:endParaRPr lang="en-US" dirty="0"/>
                    </a:p>
                  </a:txBody>
                  <a:tcPr/>
                </a:tc>
                <a:tc>
                  <a:txBody>
                    <a:bodyPr/>
                    <a:lstStyle/>
                    <a:p>
                      <a:pPr algn="ctr"/>
                      <a:r>
                        <a:rPr lang="en-US" dirty="0" smtClean="0"/>
                        <a:t>----</a:t>
                      </a:r>
                      <a:endParaRPr lang="en-US" dirty="0"/>
                    </a:p>
                  </a:txBody>
                  <a:tcPr/>
                </a:tc>
                <a:tc>
                  <a:txBody>
                    <a:bodyPr/>
                    <a:lstStyle/>
                    <a:p>
                      <a:pPr algn="ctr"/>
                      <a:r>
                        <a:rPr lang="en-US" dirty="0" smtClean="0"/>
                        <a:t>----</a:t>
                      </a:r>
                      <a:endParaRPr lang="en-US" dirty="0"/>
                    </a:p>
                  </a:txBody>
                  <a:tcPr/>
                </a:tc>
              </a:tr>
              <a:tr h="370840">
                <a:tc>
                  <a:txBody>
                    <a:bodyPr/>
                    <a:lstStyle/>
                    <a:p>
                      <a:pPr algn="ctr"/>
                      <a:r>
                        <a:rPr lang="en-US" dirty="0" smtClean="0"/>
                        <a:t>2)</a:t>
                      </a:r>
                      <a:endParaRPr lang="en-US" dirty="0"/>
                    </a:p>
                  </a:txBody>
                  <a:tcPr/>
                </a:tc>
                <a:tc>
                  <a:txBody>
                    <a:bodyPr/>
                    <a:lstStyle/>
                    <a:p>
                      <a:pPr algn="ctr"/>
                      <a:r>
                        <a:rPr lang="en-US" dirty="0" smtClean="0"/>
                        <a:t>25</a:t>
                      </a:r>
                      <a:endParaRPr lang="en-US" dirty="0"/>
                    </a:p>
                  </a:txBody>
                  <a:tcPr/>
                </a:tc>
                <a:tc>
                  <a:txBody>
                    <a:bodyPr/>
                    <a:lstStyle/>
                    <a:p>
                      <a:pPr algn="ctr"/>
                      <a:r>
                        <a:rPr lang="en-US" dirty="0" smtClean="0"/>
                        <a:t>14.08</a:t>
                      </a:r>
                      <a:endParaRPr lang="en-US" dirty="0"/>
                    </a:p>
                  </a:txBody>
                  <a:tcPr/>
                </a:tc>
                <a:tc>
                  <a:txBody>
                    <a:bodyPr/>
                    <a:lstStyle/>
                    <a:p>
                      <a:pPr algn="ctr"/>
                      <a:r>
                        <a:rPr lang="en-US" dirty="0" smtClean="0"/>
                        <a:t>1.28</a:t>
                      </a:r>
                      <a:endParaRPr lang="en-US" dirty="0"/>
                    </a:p>
                  </a:txBody>
                  <a:tcPr/>
                </a:tc>
                <a:tc>
                  <a:txBody>
                    <a:bodyPr/>
                    <a:lstStyle/>
                    <a:p>
                      <a:pPr algn="ctr"/>
                      <a:r>
                        <a:rPr lang="en-US" dirty="0" smtClean="0"/>
                        <a:t>2.12</a:t>
                      </a:r>
                      <a:endParaRPr lang="en-US" dirty="0"/>
                    </a:p>
                  </a:txBody>
                  <a:tcPr/>
                </a:tc>
                <a:tc>
                  <a:txBody>
                    <a:bodyPr/>
                    <a:lstStyle/>
                    <a:p>
                      <a:pPr algn="ctr"/>
                      <a:r>
                        <a:rPr lang="en-US" dirty="0" smtClean="0"/>
                        <a:t>1.78</a:t>
                      </a:r>
                      <a:endParaRPr lang="en-US" dirty="0"/>
                    </a:p>
                  </a:txBody>
                  <a:tcPr/>
                </a:tc>
              </a:tr>
              <a:tr h="370840">
                <a:tc>
                  <a:txBody>
                    <a:bodyPr/>
                    <a:lstStyle/>
                    <a:p>
                      <a:pPr algn="ctr"/>
                      <a:r>
                        <a:rPr lang="en-US" dirty="0" smtClean="0"/>
                        <a:t>3)</a:t>
                      </a:r>
                      <a:endParaRPr lang="en-US" dirty="0"/>
                    </a:p>
                  </a:txBody>
                  <a:tcPr/>
                </a:tc>
                <a:tc>
                  <a:txBody>
                    <a:bodyPr/>
                    <a:lstStyle/>
                    <a:p>
                      <a:pPr algn="ctr"/>
                      <a:r>
                        <a:rPr lang="en-US" dirty="0" smtClean="0"/>
                        <a:t>35</a:t>
                      </a:r>
                      <a:endParaRPr lang="en-US" dirty="0"/>
                    </a:p>
                  </a:txBody>
                  <a:tcPr/>
                </a:tc>
                <a:tc>
                  <a:txBody>
                    <a:bodyPr/>
                    <a:lstStyle/>
                    <a:p>
                      <a:pPr algn="ctr"/>
                      <a:r>
                        <a:rPr lang="en-US" dirty="0" smtClean="0"/>
                        <a:t>17.6</a:t>
                      </a:r>
                      <a:endParaRPr lang="en-US" dirty="0"/>
                    </a:p>
                  </a:txBody>
                  <a:tcPr/>
                </a:tc>
                <a:tc>
                  <a:txBody>
                    <a:bodyPr/>
                    <a:lstStyle/>
                    <a:p>
                      <a:pPr algn="ctr"/>
                      <a:r>
                        <a:rPr lang="en-US" dirty="0" smtClean="0"/>
                        <a:t>6.88</a:t>
                      </a:r>
                      <a:endParaRPr lang="en-US" dirty="0"/>
                    </a:p>
                  </a:txBody>
                  <a:tcPr/>
                </a:tc>
                <a:tc>
                  <a:txBody>
                    <a:bodyPr/>
                    <a:lstStyle/>
                    <a:p>
                      <a:pPr algn="ctr"/>
                      <a:r>
                        <a:rPr lang="en-US" dirty="0" smtClean="0"/>
                        <a:t>5.14</a:t>
                      </a:r>
                      <a:endParaRPr lang="en-US" dirty="0"/>
                    </a:p>
                  </a:txBody>
                  <a:tcPr/>
                </a:tc>
                <a:tc>
                  <a:txBody>
                    <a:bodyPr/>
                    <a:lstStyle/>
                    <a:p>
                      <a:pPr algn="ctr"/>
                      <a:r>
                        <a:rPr lang="en-US" dirty="0" smtClean="0"/>
                        <a:t>4.68</a:t>
                      </a:r>
                      <a:endParaRPr lang="en-US" dirty="0"/>
                    </a:p>
                  </a:txBody>
                  <a:tcPr/>
                </a:tc>
              </a:tr>
              <a:tr h="370840">
                <a:tc>
                  <a:txBody>
                    <a:bodyPr/>
                    <a:lstStyle/>
                    <a:p>
                      <a:pPr algn="ctr"/>
                      <a:r>
                        <a:rPr lang="en-US" dirty="0" smtClean="0"/>
                        <a:t>4)</a:t>
                      </a:r>
                      <a:endParaRPr lang="en-US" dirty="0"/>
                    </a:p>
                  </a:txBody>
                  <a:tcPr/>
                </a:tc>
                <a:tc>
                  <a:txBody>
                    <a:bodyPr/>
                    <a:lstStyle/>
                    <a:p>
                      <a:pPr algn="ctr"/>
                      <a:r>
                        <a:rPr lang="en-US" dirty="0" smtClean="0"/>
                        <a:t>45</a:t>
                      </a:r>
                      <a:endParaRPr lang="en-US" dirty="0"/>
                    </a:p>
                  </a:txBody>
                  <a:tcPr/>
                </a:tc>
                <a:tc>
                  <a:txBody>
                    <a:bodyPr/>
                    <a:lstStyle/>
                    <a:p>
                      <a:pPr algn="ctr"/>
                      <a:r>
                        <a:rPr lang="en-US" dirty="0" smtClean="0"/>
                        <a:t>21.13</a:t>
                      </a:r>
                      <a:endParaRPr lang="en-US" dirty="0"/>
                    </a:p>
                  </a:txBody>
                  <a:tcPr/>
                </a:tc>
                <a:tc>
                  <a:txBody>
                    <a:bodyPr/>
                    <a:lstStyle/>
                    <a:p>
                      <a:pPr algn="ctr"/>
                      <a:r>
                        <a:rPr lang="en-US" dirty="0" smtClean="0"/>
                        <a:t>13.56</a:t>
                      </a:r>
                      <a:endParaRPr lang="en-US" dirty="0"/>
                    </a:p>
                  </a:txBody>
                  <a:tcPr/>
                </a:tc>
                <a:tc>
                  <a:txBody>
                    <a:bodyPr/>
                    <a:lstStyle/>
                    <a:p>
                      <a:pPr algn="ctr"/>
                      <a:r>
                        <a:rPr lang="en-US" dirty="0" smtClean="0"/>
                        <a:t>11.23</a:t>
                      </a:r>
                      <a:endParaRPr lang="en-US" dirty="0"/>
                    </a:p>
                  </a:txBody>
                  <a:tcPr/>
                </a:tc>
                <a:tc>
                  <a:txBody>
                    <a:bodyPr/>
                    <a:lstStyle/>
                    <a:p>
                      <a:pPr algn="ctr"/>
                      <a:r>
                        <a:rPr lang="en-US" dirty="0" smtClean="0"/>
                        <a:t>15.47</a:t>
                      </a:r>
                      <a:endParaRPr lang="en-US" dirty="0"/>
                    </a:p>
                  </a:txBody>
                  <a:tcPr/>
                </a:tc>
              </a:tr>
              <a:tr h="370840">
                <a:tc>
                  <a:txBody>
                    <a:bodyPr/>
                    <a:lstStyle/>
                    <a:p>
                      <a:pPr algn="ctr"/>
                      <a:r>
                        <a:rPr lang="en-US" dirty="0" smtClean="0"/>
                        <a:t>5)</a:t>
                      </a:r>
                      <a:endParaRPr lang="en-US" dirty="0"/>
                    </a:p>
                  </a:txBody>
                  <a:tcPr/>
                </a:tc>
                <a:tc>
                  <a:txBody>
                    <a:bodyPr/>
                    <a:lstStyle/>
                    <a:p>
                      <a:pPr algn="ctr"/>
                      <a:r>
                        <a:rPr lang="en-US" dirty="0" smtClean="0"/>
                        <a:t>55</a:t>
                      </a:r>
                      <a:endParaRPr lang="en-US" dirty="0"/>
                    </a:p>
                  </a:txBody>
                  <a:tcPr/>
                </a:tc>
                <a:tc>
                  <a:txBody>
                    <a:bodyPr/>
                    <a:lstStyle/>
                    <a:p>
                      <a:pPr algn="ctr"/>
                      <a:r>
                        <a:rPr lang="en-US" dirty="0" smtClean="0"/>
                        <a:t>-----</a:t>
                      </a:r>
                      <a:endParaRPr lang="en-US" dirty="0"/>
                    </a:p>
                  </a:txBody>
                  <a:tcPr/>
                </a:tc>
                <a:tc>
                  <a:txBody>
                    <a:bodyPr/>
                    <a:lstStyle/>
                    <a:p>
                      <a:pPr algn="ctr"/>
                      <a:r>
                        <a:rPr lang="en-US" dirty="0" smtClean="0"/>
                        <a:t>18.67</a:t>
                      </a:r>
                      <a:endParaRPr lang="en-US" dirty="0"/>
                    </a:p>
                  </a:txBody>
                  <a:tcPr/>
                </a:tc>
                <a:tc>
                  <a:txBody>
                    <a:bodyPr/>
                    <a:lstStyle/>
                    <a:p>
                      <a:pPr algn="ctr"/>
                      <a:r>
                        <a:rPr lang="en-US" dirty="0" smtClean="0"/>
                        <a:t>16.67</a:t>
                      </a:r>
                      <a:endParaRPr lang="en-US" dirty="0"/>
                    </a:p>
                  </a:txBody>
                  <a:tcPr/>
                </a:tc>
                <a:tc>
                  <a:txBody>
                    <a:bodyPr/>
                    <a:lstStyle/>
                    <a:p>
                      <a:pPr algn="ctr"/>
                      <a:r>
                        <a:rPr lang="en-US" dirty="0" smtClean="0"/>
                        <a:t>19.38</a:t>
                      </a:r>
                      <a:endParaRPr lang="en-US" dirty="0"/>
                    </a:p>
                  </a:txBody>
                  <a:tcPr/>
                </a:tc>
              </a:tr>
              <a:tr h="370840">
                <a:tc>
                  <a:txBody>
                    <a:bodyPr/>
                    <a:lstStyle/>
                    <a:p>
                      <a:pPr algn="ctr"/>
                      <a:r>
                        <a:rPr lang="en-US" dirty="0" smtClean="0"/>
                        <a:t>6)</a:t>
                      </a:r>
                      <a:endParaRPr lang="en-US" dirty="0"/>
                    </a:p>
                  </a:txBody>
                  <a:tcPr/>
                </a:tc>
                <a:tc>
                  <a:txBody>
                    <a:bodyPr/>
                    <a:lstStyle/>
                    <a:p>
                      <a:pPr algn="ctr"/>
                      <a:r>
                        <a:rPr lang="en-US" dirty="0" smtClean="0"/>
                        <a:t>65</a:t>
                      </a:r>
                      <a:endParaRPr lang="en-US" dirty="0"/>
                    </a:p>
                  </a:txBody>
                  <a:tcPr/>
                </a:tc>
                <a:tc>
                  <a:txBody>
                    <a:bodyPr/>
                    <a:lstStyle/>
                    <a:p>
                      <a:pPr algn="ctr"/>
                      <a:r>
                        <a:rPr lang="en-US" dirty="0" smtClean="0"/>
                        <a:t>-----</a:t>
                      </a:r>
                      <a:endParaRPr lang="en-US" dirty="0"/>
                    </a:p>
                  </a:txBody>
                  <a:tcPr/>
                </a:tc>
                <a:tc>
                  <a:txBody>
                    <a:bodyPr/>
                    <a:lstStyle/>
                    <a:p>
                      <a:pPr algn="ctr"/>
                      <a:r>
                        <a:rPr lang="en-US" dirty="0" smtClean="0"/>
                        <a:t>23.33</a:t>
                      </a:r>
                      <a:endParaRPr lang="en-US" dirty="0"/>
                    </a:p>
                  </a:txBody>
                  <a:tcPr/>
                </a:tc>
                <a:tc>
                  <a:txBody>
                    <a:bodyPr/>
                    <a:lstStyle/>
                    <a:p>
                      <a:pPr algn="ctr"/>
                      <a:r>
                        <a:rPr lang="en-US" dirty="0" smtClean="0"/>
                        <a:t>20.8</a:t>
                      </a:r>
                      <a:endParaRPr lang="en-US" dirty="0"/>
                    </a:p>
                  </a:txBody>
                  <a:tcPr/>
                </a:tc>
                <a:tc>
                  <a:txBody>
                    <a:bodyPr/>
                    <a:lstStyle/>
                    <a:p>
                      <a:pPr algn="ctr"/>
                      <a:r>
                        <a:rPr lang="en-US" dirty="0" smtClean="0"/>
                        <a:t>23.21</a:t>
                      </a:r>
                      <a:endParaRPr lang="en-US" dirty="0"/>
                    </a:p>
                  </a:txBody>
                  <a:tcPr/>
                </a:tc>
              </a:tr>
              <a:tr h="370840">
                <a:tc>
                  <a:txBody>
                    <a:bodyPr/>
                    <a:lstStyle/>
                    <a:p>
                      <a:pPr algn="ctr"/>
                      <a:r>
                        <a:rPr lang="en-US" dirty="0" smtClean="0"/>
                        <a:t>7)</a:t>
                      </a:r>
                      <a:endParaRPr lang="en-US" dirty="0"/>
                    </a:p>
                  </a:txBody>
                  <a:tcPr/>
                </a:tc>
                <a:tc>
                  <a:txBody>
                    <a:bodyPr/>
                    <a:lstStyle/>
                    <a:p>
                      <a:pPr algn="ctr"/>
                      <a:r>
                        <a:rPr lang="en-US" dirty="0" smtClean="0"/>
                        <a:t>75</a:t>
                      </a:r>
                      <a:endParaRPr lang="en-US" dirty="0"/>
                    </a:p>
                  </a:txBody>
                  <a:tcPr/>
                </a:tc>
                <a:tc>
                  <a:txBody>
                    <a:bodyPr/>
                    <a:lstStyle/>
                    <a:p>
                      <a:pPr algn="ctr"/>
                      <a:r>
                        <a:rPr lang="en-US" dirty="0" smtClean="0"/>
                        <a:t>-----</a:t>
                      </a:r>
                      <a:endParaRPr lang="en-US" dirty="0"/>
                    </a:p>
                  </a:txBody>
                  <a:tcPr/>
                </a:tc>
                <a:tc>
                  <a:txBody>
                    <a:bodyPr/>
                    <a:lstStyle/>
                    <a:p>
                      <a:pPr algn="ctr"/>
                      <a:r>
                        <a:rPr lang="en-US" dirty="0" smtClean="0"/>
                        <a:t>28</a:t>
                      </a:r>
                      <a:endParaRPr lang="en-US" dirty="0"/>
                    </a:p>
                  </a:txBody>
                  <a:tcPr/>
                </a:tc>
                <a:tc>
                  <a:txBody>
                    <a:bodyPr/>
                    <a:lstStyle/>
                    <a:p>
                      <a:pPr algn="ctr"/>
                      <a:r>
                        <a:rPr lang="en-US" dirty="0" smtClean="0"/>
                        <a:t>25</a:t>
                      </a:r>
                      <a:endParaRPr lang="en-US" dirty="0"/>
                    </a:p>
                  </a:txBody>
                  <a:tcPr/>
                </a:tc>
                <a:tc>
                  <a:txBody>
                    <a:bodyPr/>
                    <a:lstStyle/>
                    <a:p>
                      <a:pPr algn="ctr"/>
                      <a:r>
                        <a:rPr lang="en-US" dirty="0" smtClean="0"/>
                        <a:t>27</a:t>
                      </a:r>
                      <a:endParaRPr lang="en-US"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Documents and Settings\Aralikatti\Desktop\figures\8.JPG"/>
          <p:cNvPicPr>
            <a:picLocks noChangeAspect="1" noChangeArrowheads="1"/>
          </p:cNvPicPr>
          <p:nvPr/>
        </p:nvPicPr>
        <p:blipFill>
          <a:blip r:embed="rId2"/>
          <a:srcRect/>
          <a:stretch>
            <a:fillRect/>
          </a:stretch>
        </p:blipFill>
        <p:spPr bwMode="auto">
          <a:xfrm>
            <a:off x="990600" y="971550"/>
            <a:ext cx="7239733" cy="4591050"/>
          </a:xfrm>
          <a:prstGeom prst="rect">
            <a:avLst/>
          </a:prstGeom>
          <a:noFill/>
        </p:spPr>
      </p:pic>
      <p:sp>
        <p:nvSpPr>
          <p:cNvPr id="5" name="TextBox 4"/>
          <p:cNvSpPr txBox="1"/>
          <p:nvPr/>
        </p:nvSpPr>
        <p:spPr>
          <a:xfrm>
            <a:off x="2362200" y="5879068"/>
            <a:ext cx="5105400" cy="461665"/>
          </a:xfrm>
          <a:prstGeom prst="rect">
            <a:avLst/>
          </a:prstGeom>
          <a:noFill/>
        </p:spPr>
        <p:txBody>
          <a:bodyPr wrap="square" rtlCol="0">
            <a:spAutoFit/>
          </a:bodyPr>
          <a:lstStyle/>
          <a:p>
            <a:r>
              <a:rPr lang="en-US" sz="2400" b="1" dirty="0" smtClean="0"/>
              <a:t>Fig shows the Load – Deflection curve</a:t>
            </a:r>
            <a:endParaRPr lang="en-US" sz="24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z="3600" dirty="0" smtClean="0">
                <a:latin typeface="Times New Roman" pitchFamily="18" charset="0"/>
                <a:cs typeface="Times New Roman" pitchFamily="18" charset="0"/>
              </a:rPr>
              <a:t>Conclusion</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228600" y="1219200"/>
            <a:ext cx="8610600" cy="5334000"/>
          </a:xfrm>
        </p:spPr>
        <p:txBody>
          <a:bodyPr>
            <a:normAutofit fontScale="85000" lnSpcReduction="20000"/>
          </a:bodyPr>
          <a:lstStyle/>
          <a:p>
            <a:pPr algn="just">
              <a:lnSpc>
                <a:spcPct val="150000"/>
              </a:lnSpc>
              <a:spcBef>
                <a:spcPts val="0"/>
              </a:spcBef>
              <a:buNone/>
            </a:pPr>
            <a:r>
              <a:rPr lang="en-US" dirty="0" smtClean="0"/>
              <a:t>1</a:t>
            </a:r>
            <a:r>
              <a:rPr lang="en-US" sz="2600" dirty="0" smtClean="0">
                <a:latin typeface="Times New Roman" pitchFamily="18" charset="0"/>
                <a:cs typeface="Times New Roman" pitchFamily="18" charset="0"/>
              </a:rPr>
              <a:t>) SIMCON laminates properly bonded to the tension face of RC beams can enhance the flexural strength substantially. The strengthened beams exhibit an increase in flexural strength of 45.0% as compared to the Control beam(CB1)</a:t>
            </a:r>
          </a:p>
          <a:p>
            <a:pPr algn="just">
              <a:lnSpc>
                <a:spcPct val="150000"/>
              </a:lnSpc>
              <a:spcBef>
                <a:spcPts val="0"/>
              </a:spcBef>
              <a:buNone/>
            </a:pPr>
            <a:r>
              <a:rPr lang="en-US" sz="2600" dirty="0" smtClean="0">
                <a:latin typeface="Times New Roman" pitchFamily="18" charset="0"/>
                <a:cs typeface="Times New Roman" pitchFamily="18" charset="0"/>
              </a:rPr>
              <a:t>2) At any given load level, the deflections are reduced significantly thereby increasing the stiffness for the strengthened beams. </a:t>
            </a:r>
          </a:p>
          <a:p>
            <a:pPr algn="just">
              <a:lnSpc>
                <a:spcPct val="150000"/>
              </a:lnSpc>
              <a:spcBef>
                <a:spcPts val="0"/>
              </a:spcBef>
              <a:buNone/>
            </a:pPr>
            <a:r>
              <a:rPr lang="en-US" sz="2600" dirty="0" smtClean="0">
                <a:latin typeface="Times New Roman" pitchFamily="18" charset="0"/>
                <a:cs typeface="Times New Roman" pitchFamily="18" charset="0"/>
              </a:rPr>
              <a:t>3) All the beams strengthened with SIMCON laminates does not exhibit premature brittle failure.</a:t>
            </a:r>
          </a:p>
          <a:p>
            <a:pPr algn="just">
              <a:lnSpc>
                <a:spcPct val="150000"/>
              </a:lnSpc>
              <a:spcBef>
                <a:spcPts val="0"/>
              </a:spcBef>
              <a:buNone/>
            </a:pPr>
            <a:r>
              <a:rPr lang="en-US" sz="2600" dirty="0" smtClean="0">
                <a:latin typeface="Times New Roman" pitchFamily="18" charset="0"/>
                <a:cs typeface="Times New Roman" pitchFamily="18" charset="0"/>
              </a:rPr>
              <a:t>4) A flexible epoxy system will ensure that the bond line does not break before failure and participate fully in the structural resistance of the strengthened beams. </a:t>
            </a:r>
            <a:endParaRPr lang="en-US" sz="2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a:t>
            </a:r>
            <a:endParaRPr lang="en-US" dirty="0"/>
          </a:p>
        </p:txBody>
      </p:sp>
      <p:pic>
        <p:nvPicPr>
          <p:cNvPr id="4" name="Picture 2" descr="C:\Documents and Settings\Aralikatti\Desktop\figures\10.JPG"/>
          <p:cNvPicPr>
            <a:picLocks noChangeAspect="1" noChangeArrowheads="1"/>
          </p:cNvPicPr>
          <p:nvPr/>
        </p:nvPicPr>
        <p:blipFill>
          <a:blip r:embed="rId2"/>
          <a:srcRect/>
          <a:stretch>
            <a:fillRect/>
          </a:stretch>
        </p:blipFill>
        <p:spPr bwMode="auto">
          <a:xfrm>
            <a:off x="609600" y="1295400"/>
            <a:ext cx="7924800" cy="523743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0"/>
            <a:ext cx="8229600" cy="3078163"/>
          </a:xfrm>
        </p:spPr>
        <p:txBody>
          <a:bodyPr>
            <a:normAutofit/>
          </a:bodyPr>
          <a:lstStyle/>
          <a:p>
            <a:pPr algn="ctr">
              <a:buNone/>
            </a:pPr>
            <a:r>
              <a:rPr lang="en-US" sz="2800" dirty="0" smtClean="0"/>
              <a:t>Thank you</a:t>
            </a:r>
            <a:endParaRPr 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600" b="1" kern="0" spc="10" dirty="0" smtClean="0">
                <a:solidFill>
                  <a:srgbClr val="000000"/>
                </a:solidFill>
                <a:latin typeface="Times New Roman"/>
                <a:ea typeface="Times New Roman"/>
                <a:cs typeface="Times New Roman"/>
              </a:rPr>
              <a:t>ABSTRACT</a:t>
            </a:r>
            <a:endParaRPr lang="en-US" sz="3600" dirty="0"/>
          </a:p>
        </p:txBody>
      </p:sp>
      <p:sp>
        <p:nvSpPr>
          <p:cNvPr id="3" name="Content Placeholder 2"/>
          <p:cNvSpPr>
            <a:spLocks noGrp="1"/>
          </p:cNvSpPr>
          <p:nvPr>
            <p:ph idx="1"/>
          </p:nvPr>
        </p:nvSpPr>
        <p:spPr>
          <a:xfrm>
            <a:off x="-76200" y="914400"/>
            <a:ext cx="8991600" cy="6324600"/>
          </a:xfrm>
        </p:spPr>
        <p:txBody>
          <a:bodyPr>
            <a:noAutofit/>
          </a:bodyPr>
          <a:lstStyle/>
          <a:p>
            <a:pPr indent="-914400" algn="just">
              <a:lnSpc>
                <a:spcPct val="150000"/>
              </a:lnSpc>
              <a:spcBef>
                <a:spcPts val="0"/>
              </a:spcBef>
              <a:buNone/>
            </a:pPr>
            <a:r>
              <a:rPr lang="en-US" sz="12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This </a:t>
            </a:r>
            <a:r>
              <a:rPr lang="en-US" sz="2000" dirty="0">
                <a:latin typeface="Times New Roman" pitchFamily="18" charset="0"/>
                <a:cs typeface="Times New Roman" pitchFamily="18" charset="0"/>
              </a:rPr>
              <a:t>paper presents the results of experimental </a:t>
            </a:r>
            <a:r>
              <a:rPr lang="en-US" sz="2000" dirty="0" smtClean="0">
                <a:latin typeface="Times New Roman" pitchFamily="18" charset="0"/>
                <a:cs typeface="Times New Roman" pitchFamily="18" charset="0"/>
              </a:rPr>
              <a:t>studies </a:t>
            </a:r>
            <a:r>
              <a:rPr lang="en-US" sz="2000" dirty="0">
                <a:latin typeface="Times New Roman" pitchFamily="18" charset="0"/>
                <a:cs typeface="Times New Roman" pitchFamily="18" charset="0"/>
              </a:rPr>
              <a:t>concerning </a:t>
            </a:r>
            <a:r>
              <a:rPr lang="en-US" sz="2000" dirty="0" smtClean="0">
                <a:latin typeface="Times New Roman" pitchFamily="18" charset="0"/>
                <a:cs typeface="Times New Roman" pitchFamily="18" charset="0"/>
              </a:rPr>
              <a:t>the flexural </a:t>
            </a:r>
            <a:r>
              <a:rPr lang="en-US" sz="2000" dirty="0">
                <a:latin typeface="Times New Roman" pitchFamily="18" charset="0"/>
                <a:cs typeface="Times New Roman" pitchFamily="18" charset="0"/>
              </a:rPr>
              <a:t>strengthening of </a:t>
            </a:r>
            <a:r>
              <a:rPr lang="en-US" sz="2000" dirty="0" smtClean="0">
                <a:latin typeface="Times New Roman" pitchFamily="18" charset="0"/>
                <a:cs typeface="Times New Roman" pitchFamily="18" charset="0"/>
              </a:rPr>
              <a:t> RC </a:t>
            </a:r>
            <a:r>
              <a:rPr lang="en-US" sz="2000" dirty="0">
                <a:latin typeface="Times New Roman" pitchFamily="18" charset="0"/>
                <a:cs typeface="Times New Roman" pitchFamily="18" charset="0"/>
              </a:rPr>
              <a:t>beams using externally bonded </a:t>
            </a:r>
            <a:r>
              <a:rPr lang="en-US" sz="2000" b="1" dirty="0">
                <a:latin typeface="Times New Roman" pitchFamily="18" charset="0"/>
                <a:cs typeface="Times New Roman" pitchFamily="18" charset="0"/>
              </a:rPr>
              <a:t>S</a:t>
            </a:r>
            <a:r>
              <a:rPr lang="en-US" sz="2000" dirty="0">
                <a:latin typeface="Times New Roman" pitchFamily="18" charset="0"/>
                <a:cs typeface="Times New Roman" pitchFamily="18" charset="0"/>
              </a:rPr>
              <a:t>lurry </a:t>
            </a:r>
            <a:r>
              <a:rPr lang="en-US" sz="2000" b="1" dirty="0">
                <a:latin typeface="Times New Roman" pitchFamily="18" charset="0"/>
                <a:cs typeface="Times New Roman" pitchFamily="18" charset="0"/>
              </a:rPr>
              <a:t>I</a:t>
            </a:r>
            <a:r>
              <a:rPr lang="en-US" sz="2000" dirty="0">
                <a:latin typeface="Times New Roman" pitchFamily="18" charset="0"/>
                <a:cs typeface="Times New Roman" pitchFamily="18" charset="0"/>
              </a:rPr>
              <a:t>nfiltrated </a:t>
            </a:r>
            <a:r>
              <a:rPr lang="en-US" sz="2000" b="1" dirty="0">
                <a:latin typeface="Times New Roman" pitchFamily="18" charset="0"/>
                <a:cs typeface="Times New Roman" pitchFamily="18" charset="0"/>
              </a:rPr>
              <a:t>M</a:t>
            </a:r>
            <a:r>
              <a:rPr lang="en-US" sz="2000" dirty="0">
                <a:latin typeface="Times New Roman" pitchFamily="18" charset="0"/>
                <a:cs typeface="Times New Roman" pitchFamily="18" charset="0"/>
              </a:rPr>
              <a:t>at </a:t>
            </a:r>
            <a:r>
              <a:rPr lang="en-US" sz="2000" b="1" dirty="0">
                <a:latin typeface="Times New Roman" pitchFamily="18" charset="0"/>
                <a:cs typeface="Times New Roman" pitchFamily="18" charset="0"/>
              </a:rPr>
              <a:t>CON</a:t>
            </a:r>
            <a:r>
              <a:rPr lang="en-US" sz="2000" dirty="0">
                <a:latin typeface="Times New Roman" pitchFamily="18" charset="0"/>
                <a:cs typeface="Times New Roman" pitchFamily="18" charset="0"/>
              </a:rPr>
              <a:t>crete </a:t>
            </a:r>
            <a:r>
              <a:rPr lang="en-US" sz="2000" b="1" dirty="0">
                <a:latin typeface="Times New Roman" pitchFamily="18" charset="0"/>
                <a:cs typeface="Times New Roman" pitchFamily="18" charset="0"/>
              </a:rPr>
              <a:t>(SIMCON)</a:t>
            </a:r>
            <a:r>
              <a:rPr lang="en-US" sz="2000" dirty="0">
                <a:latin typeface="Times New Roman" pitchFamily="18" charset="0"/>
                <a:cs typeface="Times New Roman" pitchFamily="18" charset="0"/>
              </a:rPr>
              <a:t>  laminates. A total of four </a:t>
            </a:r>
            <a:r>
              <a:rPr lang="en-US" sz="2000" dirty="0" smtClean="0">
                <a:latin typeface="Times New Roman" pitchFamily="18" charset="0"/>
                <a:cs typeface="Times New Roman" pitchFamily="18" charset="0"/>
              </a:rPr>
              <a:t>reinforced concrete </a:t>
            </a:r>
            <a:r>
              <a:rPr lang="en-US" sz="2000" dirty="0">
                <a:latin typeface="Times New Roman" pitchFamily="18" charset="0"/>
                <a:cs typeface="Times New Roman" pitchFamily="18" charset="0"/>
              </a:rPr>
              <a:t>beams were cast and tested in the laboratory over an effective span of 3000 mm. Three beams were </a:t>
            </a:r>
            <a:r>
              <a:rPr lang="en-US" sz="2000" dirty="0" smtClean="0">
                <a:latin typeface="Times New Roman" pitchFamily="18" charset="0"/>
                <a:cs typeface="Times New Roman" pitchFamily="18" charset="0"/>
              </a:rPr>
              <a:t>strengthened with </a:t>
            </a:r>
            <a:r>
              <a:rPr lang="en-US" sz="2000" dirty="0">
                <a:latin typeface="Times New Roman" pitchFamily="18" charset="0"/>
                <a:cs typeface="Times New Roman" pitchFamily="18" charset="0"/>
              </a:rPr>
              <a:t>bonded SIMCON laminate at the bottom under virgin condition and tested until failure; the remaining one beam was  </a:t>
            </a:r>
            <a:r>
              <a:rPr lang="en-US" sz="2000" dirty="0" smtClean="0">
                <a:latin typeface="Times New Roman" pitchFamily="18" charset="0"/>
                <a:cs typeface="Times New Roman" pitchFamily="18" charset="0"/>
              </a:rPr>
              <a:t>used as </a:t>
            </a:r>
            <a:r>
              <a:rPr lang="en-US" sz="2000" dirty="0">
                <a:latin typeface="Times New Roman" pitchFamily="18" charset="0"/>
                <a:cs typeface="Times New Roman" pitchFamily="18" charset="0"/>
              </a:rPr>
              <a:t>control specimen. Static responses of all the beams were evaluated in terms of strength, </a:t>
            </a:r>
            <a:r>
              <a:rPr lang="en-US" sz="2000" dirty="0" smtClean="0">
                <a:latin typeface="Times New Roman" pitchFamily="18" charset="0"/>
                <a:cs typeface="Times New Roman" pitchFamily="18" charset="0"/>
              </a:rPr>
              <a:t>stiffness</a:t>
            </a:r>
            <a:r>
              <a:rPr lang="en-US" sz="2000" dirty="0">
                <a:latin typeface="Times New Roman" pitchFamily="18" charset="0"/>
                <a:cs typeface="Times New Roman" pitchFamily="18" charset="0"/>
              </a:rPr>
              <a:t>, ductility ratio, </a:t>
            </a:r>
            <a:r>
              <a:rPr lang="en-US" sz="2000" dirty="0" smtClean="0">
                <a:latin typeface="Times New Roman" pitchFamily="18" charset="0"/>
                <a:cs typeface="Times New Roman" pitchFamily="18" charset="0"/>
              </a:rPr>
              <a:t>energy </a:t>
            </a:r>
            <a:r>
              <a:rPr lang="en-US" sz="2000" dirty="0">
                <a:latin typeface="Times New Roman" pitchFamily="18" charset="0"/>
                <a:cs typeface="Times New Roman" pitchFamily="18" charset="0"/>
              </a:rPr>
              <a:t>absorption capacity factor, compositeness between laminate and concrete, and the associated failure modes</a:t>
            </a:r>
            <a:r>
              <a:rPr lang="en-US" sz="2000" dirty="0" smtClean="0">
                <a:latin typeface="Times New Roman" pitchFamily="18" charset="0"/>
                <a:cs typeface="Times New Roman" pitchFamily="18" charset="0"/>
              </a:rPr>
              <a:t>. </a:t>
            </a:r>
          </a:p>
          <a:p>
            <a:pPr indent="-914400" algn="just">
              <a:lnSpc>
                <a:spcPct val="150000"/>
              </a:lnSpc>
              <a:spcBef>
                <a:spcPts val="0"/>
              </a:spcBef>
              <a:buNone/>
            </a:pPr>
            <a:r>
              <a:rPr lang="en-US" sz="2000" dirty="0" smtClean="0">
                <a:latin typeface="Times New Roman" pitchFamily="18" charset="0"/>
                <a:cs typeface="Times New Roman" pitchFamily="18" charset="0"/>
              </a:rPr>
              <a:t>			Comparison </a:t>
            </a:r>
            <a:r>
              <a:rPr lang="en-US" sz="2000" dirty="0">
                <a:latin typeface="Times New Roman" pitchFamily="18" charset="0"/>
                <a:cs typeface="Times New Roman" pitchFamily="18" charset="0"/>
              </a:rPr>
              <a:t>was made between </a:t>
            </a:r>
            <a:r>
              <a:rPr lang="en-US" sz="2000" dirty="0" smtClean="0">
                <a:latin typeface="Times New Roman" pitchFamily="18" charset="0"/>
                <a:cs typeface="Times New Roman" pitchFamily="18" charset="0"/>
              </a:rPr>
              <a:t>the Control specimen and strengthened beam. The </a:t>
            </a:r>
            <a:r>
              <a:rPr lang="en-US" sz="2000" dirty="0">
                <a:latin typeface="Times New Roman" pitchFamily="18" charset="0"/>
                <a:cs typeface="Times New Roman" pitchFamily="18" charset="0"/>
              </a:rPr>
              <a:t>results show that the strengthened beams exhibit </a:t>
            </a:r>
            <a:r>
              <a:rPr lang="en-US" sz="2000" dirty="0" smtClean="0">
                <a:latin typeface="Times New Roman" pitchFamily="18" charset="0"/>
                <a:cs typeface="Times New Roman" pitchFamily="18" charset="0"/>
              </a:rPr>
              <a:t>increased flexural </a:t>
            </a:r>
            <a:r>
              <a:rPr lang="en-US" sz="2000" dirty="0">
                <a:latin typeface="Times New Roman" pitchFamily="18" charset="0"/>
                <a:cs typeface="Times New Roman" pitchFamily="18" charset="0"/>
              </a:rPr>
              <a:t>strength, enhanced flexural stiffness, and composite action until failure.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600" dirty="0">
                <a:latin typeface="Times New Roman" pitchFamily="18" charset="0"/>
                <a:cs typeface="Times New Roman" pitchFamily="18" charset="0"/>
              </a:rPr>
              <a:t>INTRODUCTION</a:t>
            </a:r>
          </a:p>
        </p:txBody>
      </p:sp>
      <p:sp>
        <p:nvSpPr>
          <p:cNvPr id="3" name="Content Placeholder 2"/>
          <p:cNvSpPr>
            <a:spLocks noGrp="1"/>
          </p:cNvSpPr>
          <p:nvPr>
            <p:ph idx="1"/>
          </p:nvPr>
        </p:nvSpPr>
        <p:spPr>
          <a:xfrm>
            <a:off x="228600" y="990600"/>
            <a:ext cx="8686800" cy="5791200"/>
          </a:xfrm>
        </p:spPr>
        <p:txBody>
          <a:bodyPr>
            <a:normAutofit fontScale="92500"/>
          </a:bodyPr>
          <a:lstStyle/>
          <a:p>
            <a:pPr algn="just">
              <a:lnSpc>
                <a:spcPct val="120000"/>
              </a:lnSpc>
              <a:spcBef>
                <a:spcPts val="0"/>
              </a:spcBef>
              <a:buNone/>
            </a:pPr>
            <a:r>
              <a:rPr lang="en-US" dirty="0" smtClean="0"/>
              <a:t>			</a:t>
            </a: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cost of civil </a:t>
            </a:r>
            <a:r>
              <a:rPr lang="en-US" sz="2400" dirty="0" smtClean="0">
                <a:latin typeface="Times New Roman" pitchFamily="18" charset="0"/>
                <a:cs typeface="Times New Roman" pitchFamily="18" charset="0"/>
              </a:rPr>
              <a:t>infrastructure constitutes </a:t>
            </a:r>
            <a:r>
              <a:rPr lang="en-US" sz="2400" dirty="0">
                <a:latin typeface="Times New Roman" pitchFamily="18" charset="0"/>
                <a:cs typeface="Times New Roman" pitchFamily="18" charset="0"/>
              </a:rPr>
              <a:t>a major portion </a:t>
            </a:r>
            <a:r>
              <a:rPr lang="en-US" sz="2400" dirty="0" smtClean="0">
                <a:latin typeface="Times New Roman" pitchFamily="18" charset="0"/>
                <a:cs typeface="Times New Roman" pitchFamily="18" charset="0"/>
              </a:rPr>
              <a:t>of </a:t>
            </a:r>
            <a:r>
              <a:rPr lang="en-US" sz="2400" dirty="0">
                <a:latin typeface="Times New Roman" pitchFamily="18" charset="0"/>
                <a:cs typeface="Times New Roman" pitchFamily="18" charset="0"/>
              </a:rPr>
              <a:t>the national wealth. The rapid deterioration of </a:t>
            </a:r>
            <a:r>
              <a:rPr lang="en-US" sz="2400" dirty="0" smtClean="0">
                <a:latin typeface="Times New Roman" pitchFamily="18" charset="0"/>
                <a:cs typeface="Times New Roman" pitchFamily="18" charset="0"/>
              </a:rPr>
              <a:t>reinforced concrete </a:t>
            </a:r>
            <a:r>
              <a:rPr lang="en-US" sz="2400" dirty="0">
                <a:latin typeface="Times New Roman" pitchFamily="18" charset="0"/>
                <a:cs typeface="Times New Roman" pitchFamily="18" charset="0"/>
              </a:rPr>
              <a:t>structures has thus created an urgent need for </a:t>
            </a:r>
            <a:r>
              <a:rPr lang="en-US" sz="2400" dirty="0" smtClean="0">
                <a:latin typeface="Times New Roman" pitchFamily="18" charset="0"/>
                <a:cs typeface="Times New Roman" pitchFamily="18" charset="0"/>
              </a:rPr>
              <a:t>the development cost-effective methods </a:t>
            </a:r>
            <a:r>
              <a:rPr lang="en-US" sz="2400" dirty="0">
                <a:latin typeface="Times New Roman" pitchFamily="18" charset="0"/>
                <a:cs typeface="Times New Roman" pitchFamily="18" charset="0"/>
              </a:rPr>
              <a:t>for repair, retrofit and new construction. </a:t>
            </a:r>
            <a:endParaRPr lang="en-US" sz="2400" dirty="0" smtClean="0">
              <a:latin typeface="Times New Roman" pitchFamily="18" charset="0"/>
              <a:cs typeface="Times New Roman" pitchFamily="18" charset="0"/>
            </a:endParaRPr>
          </a:p>
          <a:p>
            <a:pPr algn="just">
              <a:lnSpc>
                <a:spcPct val="120000"/>
              </a:lnSpc>
              <a:spcBef>
                <a:spcPts val="0"/>
              </a:spcBef>
              <a:buNone/>
            </a:pPr>
            <a:r>
              <a:rPr lang="en-US" sz="2400" dirty="0" smtClean="0">
                <a:latin typeface="Times New Roman" pitchFamily="18" charset="0"/>
                <a:cs typeface="Times New Roman" pitchFamily="18" charset="0"/>
              </a:rPr>
              <a:t>			As </a:t>
            </a:r>
            <a:r>
              <a:rPr lang="en-US" sz="2400" dirty="0">
                <a:latin typeface="Times New Roman" pitchFamily="18" charset="0"/>
                <a:cs typeface="Times New Roman" pitchFamily="18" charset="0"/>
              </a:rPr>
              <a:t>the </a:t>
            </a:r>
            <a:r>
              <a:rPr lang="en-US" sz="2400" dirty="0" smtClean="0">
                <a:latin typeface="Times New Roman" pitchFamily="18" charset="0"/>
                <a:cs typeface="Times New Roman" pitchFamily="18" charset="0"/>
              </a:rPr>
              <a:t>number of </a:t>
            </a:r>
            <a:r>
              <a:rPr lang="en-US" sz="2400" dirty="0">
                <a:latin typeface="Times New Roman" pitchFamily="18" charset="0"/>
                <a:cs typeface="Times New Roman" pitchFamily="18" charset="0"/>
              </a:rPr>
              <a:t>civil infrastructure systems </a:t>
            </a:r>
            <a:r>
              <a:rPr lang="en-US" sz="2400" dirty="0" smtClean="0">
                <a:latin typeface="Times New Roman" pitchFamily="18" charset="0"/>
                <a:cs typeface="Times New Roman" pitchFamily="18" charset="0"/>
              </a:rPr>
              <a:t>increases </a:t>
            </a:r>
            <a:r>
              <a:rPr lang="en-US" sz="2400" dirty="0">
                <a:latin typeface="Times New Roman" pitchFamily="18" charset="0"/>
                <a:cs typeface="Times New Roman" pitchFamily="18" charset="0"/>
              </a:rPr>
              <a:t>worldwide, </a:t>
            </a:r>
            <a:r>
              <a:rPr lang="en-US" sz="2400" dirty="0" smtClean="0">
                <a:latin typeface="Times New Roman" pitchFamily="18" charset="0"/>
                <a:cs typeface="Times New Roman" pitchFamily="18" charset="0"/>
              </a:rPr>
              <a:t>the number </a:t>
            </a:r>
            <a:r>
              <a:rPr lang="en-US" sz="2400" dirty="0">
                <a:latin typeface="Times New Roman" pitchFamily="18" charset="0"/>
                <a:cs typeface="Times New Roman" pitchFamily="18" charset="0"/>
              </a:rPr>
              <a:t>of deteriorated buildings and structures also </a:t>
            </a:r>
            <a:r>
              <a:rPr lang="en-US" sz="2400" dirty="0" smtClean="0">
                <a:latin typeface="Times New Roman" pitchFamily="18" charset="0"/>
                <a:cs typeface="Times New Roman" pitchFamily="18" charset="0"/>
              </a:rPr>
              <a:t>increases</a:t>
            </a:r>
            <a:r>
              <a:rPr lang="en-US" sz="2400" dirty="0">
                <a:latin typeface="Times New Roman" pitchFamily="18" charset="0"/>
                <a:cs typeface="Times New Roman" pitchFamily="18" charset="0"/>
              </a:rPr>
              <a:t>. Complete replacement is likely to be an  </a:t>
            </a:r>
            <a:r>
              <a:rPr lang="en-US" sz="2400" dirty="0" smtClean="0">
                <a:latin typeface="Times New Roman" pitchFamily="18" charset="0"/>
                <a:cs typeface="Times New Roman" pitchFamily="18" charset="0"/>
              </a:rPr>
              <a:t>increasing financial </a:t>
            </a:r>
            <a:r>
              <a:rPr lang="en-US" sz="2400" dirty="0">
                <a:latin typeface="Times New Roman" pitchFamily="18" charset="0"/>
                <a:cs typeface="Times New Roman" pitchFamily="18" charset="0"/>
              </a:rPr>
              <a:t>burden and might certainly be a waste of natural </a:t>
            </a:r>
            <a:r>
              <a:rPr lang="en-US" sz="2400" dirty="0" smtClean="0">
                <a:latin typeface="Times New Roman" pitchFamily="18" charset="0"/>
                <a:cs typeface="Times New Roman" pitchFamily="18" charset="0"/>
              </a:rPr>
              <a:t>resources </a:t>
            </a:r>
            <a:r>
              <a:rPr lang="en-US" sz="2400" dirty="0">
                <a:latin typeface="Times New Roman" pitchFamily="18" charset="0"/>
                <a:cs typeface="Times New Roman" pitchFamily="18" charset="0"/>
              </a:rPr>
              <a:t>if upgrading or strengthening is a viable </a:t>
            </a:r>
            <a:r>
              <a:rPr lang="en-US" sz="2400" dirty="0" smtClean="0">
                <a:latin typeface="Times New Roman" pitchFamily="18" charset="0"/>
                <a:cs typeface="Times New Roman" pitchFamily="18" charset="0"/>
              </a:rPr>
              <a:t>alternative.</a:t>
            </a:r>
          </a:p>
          <a:p>
            <a:pPr algn="just">
              <a:lnSpc>
                <a:spcPct val="120000"/>
              </a:lnSpc>
              <a:spcBef>
                <a:spcPts val="0"/>
              </a:spcBef>
              <a:buNone/>
            </a:pPr>
            <a:r>
              <a:rPr lang="en-US" sz="2400" dirty="0" smtClean="0">
                <a:latin typeface="Times New Roman" pitchFamily="18" charset="0"/>
                <a:cs typeface="Times New Roman" pitchFamily="18" charset="0"/>
              </a:rPr>
              <a:t>			A new way of resolving this problem is to selectively use advanced composites such as High Performance Fiber Reinforced Cementitious Composites (HPFRCCs). With such materials repair, retrofit, and new construction approaches can be developed effectively.</a:t>
            </a:r>
          </a:p>
          <a:p>
            <a:pPr>
              <a:buNone/>
            </a:pPr>
            <a:endParaRPr lang="en-US" sz="1900" dirty="0" smtClean="0">
              <a:latin typeface="Times New Roman" pitchFamily="18" charset="0"/>
              <a:cs typeface="Times New Roman" pitchFamily="18" charset="0"/>
            </a:endParaRPr>
          </a:p>
          <a:p>
            <a:pPr>
              <a:buNone/>
            </a:pPr>
            <a:endParaRPr lang="en-US" sz="2400" dirty="0" smtClean="0"/>
          </a:p>
          <a:p>
            <a:pPr algn="just">
              <a:buNone/>
            </a:pP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1981200" cy="1143000"/>
          </a:xfrm>
        </p:spPr>
        <p:txBody>
          <a:bodyPr/>
          <a:lstStyle/>
          <a:p>
            <a:pPr algn="l"/>
            <a:r>
              <a:rPr lang="en-US" dirty="0" smtClean="0"/>
              <a:t>Contd…</a:t>
            </a:r>
            <a:endParaRPr lang="en-US" dirty="0"/>
          </a:p>
        </p:txBody>
      </p:sp>
      <p:sp>
        <p:nvSpPr>
          <p:cNvPr id="3" name="Content Placeholder 2"/>
          <p:cNvSpPr>
            <a:spLocks noGrp="1"/>
          </p:cNvSpPr>
          <p:nvPr>
            <p:ph idx="1"/>
          </p:nvPr>
        </p:nvSpPr>
        <p:spPr>
          <a:xfrm>
            <a:off x="-76200" y="685800"/>
            <a:ext cx="9067800" cy="6324600"/>
          </a:xfrm>
        </p:spPr>
        <p:txBody>
          <a:bodyPr>
            <a:normAutofit/>
          </a:bodyPr>
          <a:lstStyle/>
          <a:p>
            <a:pPr algn="just">
              <a:spcBef>
                <a:spcPts val="0"/>
              </a:spcBef>
              <a:buNone/>
            </a:pPr>
            <a:r>
              <a:rPr lang="en-US" dirty="0" smtClean="0"/>
              <a:t>			</a:t>
            </a:r>
            <a:r>
              <a:rPr lang="en-US" sz="2200" dirty="0" smtClean="0">
                <a:latin typeface="Times New Roman" pitchFamily="18" charset="0"/>
                <a:cs typeface="Times New Roman" pitchFamily="18" charset="0"/>
              </a:rPr>
              <a:t>The new approach called SIMCON produces concrete components with extremely high flexural strength, Since SIMCON is manufactured using pre-made continuous fiber mats, fiber placement is substantially simplified. </a:t>
            </a:r>
          </a:p>
          <a:p>
            <a:pPr algn="just">
              <a:spcBef>
                <a:spcPts val="0"/>
              </a:spcBef>
              <a:buNone/>
            </a:pPr>
            <a:r>
              <a:rPr lang="en-US" sz="2200" dirty="0" smtClean="0">
                <a:latin typeface="Times New Roman" pitchFamily="18" charset="0"/>
                <a:cs typeface="Times New Roman" pitchFamily="18" charset="0"/>
              </a:rPr>
              <a:t>			The only difference being that the fiber is placed in a mat rather than discrete fibers. The fiber volume percent for manganese carbon steel mats ranged from 1.2 to 3.6 percent. Fiber mat thickness ranges from 12 mm to 50 mm.</a:t>
            </a:r>
          </a:p>
          <a:p>
            <a:pPr algn="just">
              <a:lnSpc>
                <a:spcPct val="170000"/>
              </a:lnSpc>
              <a:spcBef>
                <a:spcPts val="0"/>
              </a:spcBef>
              <a:buNone/>
            </a:pPr>
            <a:r>
              <a:rPr lang="en-US" sz="2900" dirty="0" smtClean="0">
                <a:latin typeface="Times New Roman" pitchFamily="18" charset="0"/>
                <a:cs typeface="Times New Roman" pitchFamily="18" charset="0"/>
              </a:rPr>
              <a:t>		</a:t>
            </a:r>
          </a:p>
          <a:p>
            <a:pPr algn="just">
              <a:buNone/>
            </a:pPr>
            <a:endParaRPr lang="en-US" sz="2400" dirty="0" smtClean="0">
              <a:latin typeface="Times New Roman" pitchFamily="18" charset="0"/>
              <a:cs typeface="Times New Roman" pitchFamily="18" charset="0"/>
            </a:endParaRPr>
          </a:p>
          <a:p>
            <a:pPr algn="just">
              <a:buNone/>
            </a:pPr>
            <a:r>
              <a:rPr lang="en-US" dirty="0" smtClean="0"/>
              <a:t> </a:t>
            </a:r>
          </a:p>
          <a:p>
            <a:endParaRPr lang="en-US" dirty="0"/>
          </a:p>
        </p:txBody>
      </p:sp>
      <p:pic>
        <p:nvPicPr>
          <p:cNvPr id="1026" name="Picture 2" descr="C:\Documents and Settings\Aralikatti\Desktop\figures\1.JPG"/>
          <p:cNvPicPr>
            <a:picLocks noChangeAspect="1" noChangeArrowheads="1"/>
          </p:cNvPicPr>
          <p:nvPr/>
        </p:nvPicPr>
        <p:blipFill>
          <a:blip r:embed="rId2"/>
          <a:srcRect/>
          <a:stretch>
            <a:fillRect/>
          </a:stretch>
        </p:blipFill>
        <p:spPr bwMode="auto">
          <a:xfrm>
            <a:off x="2432731" y="3346450"/>
            <a:ext cx="5492069" cy="2749550"/>
          </a:xfrm>
          <a:prstGeom prst="rect">
            <a:avLst/>
          </a:prstGeom>
          <a:noFill/>
        </p:spPr>
      </p:pic>
      <p:sp>
        <p:nvSpPr>
          <p:cNvPr id="5" name="TextBox 4"/>
          <p:cNvSpPr txBox="1"/>
          <p:nvPr/>
        </p:nvSpPr>
        <p:spPr>
          <a:xfrm>
            <a:off x="3505200" y="6107668"/>
            <a:ext cx="38100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Fig 1: shows the Steel fiber mat</a:t>
            </a:r>
            <a:endParaRPr lang="en-US" dirty="0">
              <a:latin typeface="Times New Roman" pitchFamily="18" charset="0"/>
              <a:cs typeface="Times New Roman" pitchFamily="18" charset="0"/>
            </a:endParaRPr>
          </a:p>
        </p:txBody>
      </p:sp>
      <p:sp>
        <p:nvSpPr>
          <p:cNvPr id="6" name="TextBox 5"/>
          <p:cNvSpPr txBox="1"/>
          <p:nvPr/>
        </p:nvSpPr>
        <p:spPr>
          <a:xfrm>
            <a:off x="4191000" y="6400800"/>
            <a:ext cx="2057400" cy="400110"/>
          </a:xfrm>
          <a:prstGeom prst="rect">
            <a:avLst/>
          </a:prstGeom>
          <a:noFill/>
        </p:spPr>
        <p:txBody>
          <a:bodyPr wrap="square" rtlCol="0">
            <a:spAutoFit/>
          </a:bodyPr>
          <a:lstStyle/>
          <a:p>
            <a:r>
              <a:rPr lang="en-US" sz="2000" dirty="0" smtClean="0">
                <a:latin typeface="Times New Roman" pitchFamily="18" charset="0"/>
                <a:cs typeface="Times New Roman" pitchFamily="18" charset="0"/>
              </a:rPr>
              <a:t>Source : Google</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143000"/>
          </a:xfrm>
        </p:spPr>
        <p:txBody>
          <a:bodyPr>
            <a:normAutofit/>
          </a:bodyPr>
          <a:lstStyle/>
          <a:p>
            <a:r>
              <a:rPr lang="en-US" sz="3600" dirty="0" smtClean="0">
                <a:latin typeface="Times New Roman" pitchFamily="18" charset="0"/>
                <a:cs typeface="Times New Roman" pitchFamily="18" charset="0"/>
              </a:rPr>
              <a:t>EXPERMENTAL INVESTIGATION</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228600" y="685800"/>
            <a:ext cx="8686800" cy="6172200"/>
          </a:xfrm>
        </p:spPr>
        <p:txBody>
          <a:bodyPr>
            <a:normAutofit fontScale="70000" lnSpcReduction="20000"/>
          </a:bodyPr>
          <a:lstStyle/>
          <a:p>
            <a:pPr algn="just">
              <a:lnSpc>
                <a:spcPct val="170000"/>
              </a:lnSpc>
              <a:spcBef>
                <a:spcPts val="0"/>
              </a:spcBef>
              <a:buFont typeface="Wingdings" pitchFamily="2" charset="2"/>
              <a:buChar char="Ø"/>
            </a:pPr>
            <a:r>
              <a:rPr lang="en-US" dirty="0" smtClean="0">
                <a:latin typeface="Times New Roman" pitchFamily="18" charset="0"/>
                <a:cs typeface="Times New Roman" pitchFamily="18" charset="0"/>
              </a:rPr>
              <a:t> </a:t>
            </a:r>
            <a:r>
              <a:rPr lang="en-US" sz="2900" dirty="0" smtClean="0">
                <a:latin typeface="Times New Roman" pitchFamily="18" charset="0"/>
                <a:cs typeface="Times New Roman" pitchFamily="18" charset="0"/>
              </a:rPr>
              <a:t>Preliminary experimental study was conducted to determine the optimum volume fraction(</a:t>
            </a:r>
            <a:r>
              <a:rPr lang="en-US" sz="2900" dirty="0" err="1" smtClean="0">
                <a:latin typeface="Times New Roman" pitchFamily="18" charset="0"/>
                <a:cs typeface="Times New Roman" pitchFamily="18" charset="0"/>
              </a:rPr>
              <a:t>i.e</a:t>
            </a:r>
            <a:r>
              <a:rPr lang="en-US" sz="2900" dirty="0" smtClean="0">
                <a:latin typeface="Times New Roman" pitchFamily="18" charset="0"/>
                <a:cs typeface="Times New Roman" pitchFamily="18" charset="0"/>
              </a:rPr>
              <a:t> volume of </a:t>
            </a:r>
            <a:r>
              <a:rPr lang="en-US" sz="2900" dirty="0" err="1" smtClean="0">
                <a:latin typeface="Times New Roman" pitchFamily="18" charset="0"/>
                <a:cs typeface="Times New Roman" pitchFamily="18" charset="0"/>
              </a:rPr>
              <a:t>fibre</a:t>
            </a:r>
            <a:r>
              <a:rPr lang="en-US" sz="2900" dirty="0" smtClean="0">
                <a:latin typeface="Times New Roman" pitchFamily="18" charset="0"/>
                <a:cs typeface="Times New Roman" pitchFamily="18" charset="0"/>
              </a:rPr>
              <a:t>). Laminates of size 125x25x500mm were cast with different volume fraction (</a:t>
            </a:r>
            <a:r>
              <a:rPr lang="en-US" sz="2900" dirty="0" err="1" smtClean="0">
                <a:latin typeface="Times New Roman" pitchFamily="18" charset="0"/>
                <a:cs typeface="Times New Roman" pitchFamily="18" charset="0"/>
              </a:rPr>
              <a:t>Vf</a:t>
            </a:r>
            <a:r>
              <a:rPr lang="en-US" sz="2900" dirty="0" smtClean="0">
                <a:latin typeface="Times New Roman" pitchFamily="18" charset="0"/>
                <a:cs typeface="Times New Roman" pitchFamily="18" charset="0"/>
              </a:rPr>
              <a:t>), say 4.0%, 4.5%, 5.0%, 5.5% &amp; 6% . Among these combination the test results is found that </a:t>
            </a:r>
            <a:r>
              <a:rPr lang="en-US" sz="2900" dirty="0" err="1" smtClean="0">
                <a:latin typeface="Times New Roman" pitchFamily="18" charset="0"/>
                <a:cs typeface="Times New Roman" pitchFamily="18" charset="0"/>
              </a:rPr>
              <a:t>Vf</a:t>
            </a:r>
            <a:r>
              <a:rPr lang="en-US" sz="2900" dirty="0" smtClean="0">
                <a:latin typeface="Times New Roman" pitchFamily="18" charset="0"/>
                <a:cs typeface="Times New Roman" pitchFamily="18" charset="0"/>
              </a:rPr>
              <a:t>=5.5% gives better performance with regard to ultimate load and stiffness.</a:t>
            </a:r>
          </a:p>
          <a:p>
            <a:pPr algn="just">
              <a:lnSpc>
                <a:spcPct val="170000"/>
              </a:lnSpc>
              <a:spcBef>
                <a:spcPts val="0"/>
              </a:spcBef>
              <a:buNone/>
            </a:pPr>
            <a:endParaRPr lang="en-US" sz="2900" dirty="0" smtClean="0">
              <a:latin typeface="Times New Roman" pitchFamily="18" charset="0"/>
              <a:cs typeface="Times New Roman" pitchFamily="18" charset="0"/>
            </a:endParaRPr>
          </a:p>
          <a:p>
            <a:pPr algn="just">
              <a:lnSpc>
                <a:spcPct val="170000"/>
              </a:lnSpc>
              <a:spcBef>
                <a:spcPts val="0"/>
              </a:spcBef>
              <a:buFont typeface="Wingdings" pitchFamily="2" charset="2"/>
              <a:buChar char="Ø"/>
            </a:pPr>
            <a:r>
              <a:rPr lang="en-US" sz="2900" dirty="0" smtClean="0">
                <a:latin typeface="Times New Roman" pitchFamily="18" charset="0"/>
                <a:cs typeface="Times New Roman" pitchFamily="18" charset="0"/>
              </a:rPr>
              <a:t>The fibers are arranged in such a way that 60% of fibers aligned in the longitudinal direction and the remaining 40% aligned in the inclined direction not exceeding 50degrees with the horizontal. Every mat has a 4 to 5 layers of fibers and each individual fibers are bonded with low viscosity epoxy resin. After spraying the resin the mat was held in position by compression machine under 50KN at 30min and then allowed for 24 hours air curing. Then the fiber mats were kept in the mould and were grouted.</a:t>
            </a:r>
            <a:endParaRPr lang="en-US" sz="29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209800" cy="1143000"/>
          </a:xfrm>
        </p:spPr>
        <p:txBody>
          <a:bodyPr>
            <a:normAutofit/>
          </a:bodyPr>
          <a:lstStyle/>
          <a:p>
            <a:pPr algn="l"/>
            <a:r>
              <a:rPr lang="en-US" sz="3600" dirty="0" smtClean="0"/>
              <a:t>Contd…</a:t>
            </a:r>
            <a:endParaRPr lang="en-US" sz="3600" dirty="0"/>
          </a:p>
        </p:txBody>
      </p:sp>
      <p:sp>
        <p:nvSpPr>
          <p:cNvPr id="3" name="Content Placeholder 2"/>
          <p:cNvSpPr>
            <a:spLocks noGrp="1"/>
          </p:cNvSpPr>
          <p:nvPr>
            <p:ph idx="1"/>
          </p:nvPr>
        </p:nvSpPr>
        <p:spPr>
          <a:xfrm>
            <a:off x="228600" y="1143000"/>
            <a:ext cx="8686800" cy="5562600"/>
          </a:xfrm>
        </p:spPr>
        <p:txBody>
          <a:bodyPr/>
          <a:lstStyle/>
          <a:p>
            <a:pPr>
              <a:buFont typeface="Wingdings" pitchFamily="2" charset="2"/>
              <a:buChar char="Ø"/>
            </a:pPr>
            <a:r>
              <a:rPr lang="en-US" dirty="0" smtClean="0"/>
              <a:t> </a:t>
            </a:r>
            <a:r>
              <a:rPr lang="en-US" sz="2400" dirty="0" smtClean="0">
                <a:latin typeface="Times New Roman" pitchFamily="18" charset="0"/>
                <a:cs typeface="Times New Roman" pitchFamily="18" charset="0"/>
              </a:rPr>
              <a:t>The cement slurry was mixed in the following proportions with super plasticizer.</a:t>
            </a:r>
          </a:p>
          <a:p>
            <a:pPr>
              <a:buNone/>
            </a:pPr>
            <a:r>
              <a:rPr lang="en-US" sz="2400" dirty="0" smtClean="0">
                <a:latin typeface="Times New Roman" pitchFamily="18" charset="0"/>
                <a:cs typeface="Times New Roman" pitchFamily="18" charset="0"/>
              </a:rPr>
              <a:t> 	- Sand/Cement                         –          0.5</a:t>
            </a:r>
          </a:p>
          <a:p>
            <a:pPr>
              <a:buNone/>
            </a:pPr>
            <a:r>
              <a:rPr lang="en-US" sz="2400" dirty="0" smtClean="0">
                <a:latin typeface="Times New Roman" pitchFamily="18" charset="0"/>
                <a:cs typeface="Times New Roman" pitchFamily="18" charset="0"/>
              </a:rPr>
              <a:t>	- Water/Cement ratio               –           0.3</a:t>
            </a:r>
          </a:p>
          <a:p>
            <a:pPr>
              <a:buNone/>
            </a:pPr>
            <a:r>
              <a:rPr lang="en-US" sz="2400" dirty="0" smtClean="0">
                <a:latin typeface="Times New Roman" pitchFamily="18" charset="0"/>
                <a:cs typeface="Times New Roman" pitchFamily="18" charset="0"/>
              </a:rPr>
              <a:t>	- Super plasticizers /Cement    –          0.025 </a:t>
            </a:r>
          </a:p>
          <a:p>
            <a:pPr>
              <a:buNone/>
            </a:pPr>
            <a:r>
              <a:rPr lang="en-US" sz="2400" dirty="0" smtClean="0">
                <a:latin typeface="Times New Roman" pitchFamily="18" charset="0"/>
                <a:cs typeface="Times New Roman" pitchFamily="18" charset="0"/>
              </a:rPr>
              <a:t>			The purpose of using the admixture is to increase the workability and to reduce the water content.</a:t>
            </a:r>
          </a:p>
          <a:p>
            <a:pPr>
              <a:buNone/>
            </a:pPr>
            <a:endParaRPr lang="en-US" sz="2400" dirty="0" smtClean="0">
              <a:latin typeface="Times New Roman" pitchFamily="18" charset="0"/>
              <a:cs typeface="Times New Roman" pitchFamily="18" charset="0"/>
            </a:endParaRPr>
          </a:p>
          <a:p>
            <a:pPr>
              <a:buFont typeface="Wingdings" pitchFamily="2" charset="2"/>
              <a:buChar char="Ø"/>
            </a:pPr>
            <a:r>
              <a:rPr lang="en-US" sz="2400" dirty="0" smtClean="0">
                <a:latin typeface="Times New Roman" pitchFamily="18" charset="0"/>
                <a:cs typeface="Times New Roman" pitchFamily="18" charset="0"/>
              </a:rPr>
              <a:t> Hand compaction and gravity feeding were used to produce thorough penetration of slurry into the preplaced steel fibers, then it is allowed for 28 days curing in water.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352800" cy="868362"/>
          </a:xfrm>
        </p:spPr>
        <p:txBody>
          <a:bodyPr>
            <a:normAutofit/>
          </a:bodyPr>
          <a:lstStyle/>
          <a:p>
            <a:pPr algn="l"/>
            <a:r>
              <a:rPr lang="en-US" dirty="0" smtClean="0"/>
              <a:t>CASE STUDY</a:t>
            </a:r>
            <a:endParaRPr lang="en-US" dirty="0"/>
          </a:p>
        </p:txBody>
      </p:sp>
      <p:sp>
        <p:nvSpPr>
          <p:cNvPr id="3" name="Content Placeholder 2"/>
          <p:cNvSpPr>
            <a:spLocks noGrp="1"/>
          </p:cNvSpPr>
          <p:nvPr>
            <p:ph idx="1"/>
          </p:nvPr>
        </p:nvSpPr>
        <p:spPr>
          <a:xfrm>
            <a:off x="76200" y="914400"/>
            <a:ext cx="8991600" cy="3733800"/>
          </a:xfrm>
        </p:spPr>
        <p:txBody>
          <a:bodyPr>
            <a:normAutofit/>
          </a:bodyPr>
          <a:lstStyle/>
          <a:p>
            <a:pPr algn="just">
              <a:lnSpc>
                <a:spcPct val="110000"/>
              </a:lnSpc>
              <a:spcBef>
                <a:spcPts val="0"/>
              </a:spcBef>
              <a:buFont typeface="Wingdings" pitchFamily="2" charset="2"/>
              <a:buChar char="Ø"/>
            </a:pPr>
            <a:r>
              <a:rPr lang="en-US" dirty="0" smtClean="0"/>
              <a:t> </a:t>
            </a:r>
            <a:r>
              <a:rPr lang="en-US" sz="2000" dirty="0" smtClean="0">
                <a:latin typeface="Times New Roman" pitchFamily="18" charset="0"/>
                <a:cs typeface="Times New Roman" pitchFamily="18" charset="0"/>
              </a:rPr>
              <a:t>Total of 4 beams, 125x250x3200mm in size, were cast and tested in the laboratory over an effective span of 3000mm. Of the above four beams, one beam was used as control specimens(CB1), and three beams (RB1,RB2,&amp;RB3) were strengthened with bonded SIMCON laminates at the bottom under virgin condition and tested until failure. The details of test beams are presented in Table 1.</a:t>
            </a:r>
            <a:endParaRPr lang="en-US" sz="2000" dirty="0">
              <a:latin typeface="Times New Roman" pitchFamily="18" charset="0"/>
              <a:cs typeface="Times New Roman" pitchFamily="18" charset="0"/>
            </a:endParaRPr>
          </a:p>
        </p:txBody>
      </p:sp>
      <p:pic>
        <p:nvPicPr>
          <p:cNvPr id="6" name="Picture 2" descr="C:\Documents and Settings\Aralikatti\Desktop\figures\4.JPG"/>
          <p:cNvPicPr>
            <a:picLocks noChangeAspect="1" noChangeArrowheads="1"/>
          </p:cNvPicPr>
          <p:nvPr/>
        </p:nvPicPr>
        <p:blipFill>
          <a:blip r:embed="rId2"/>
          <a:srcRect/>
          <a:stretch>
            <a:fillRect/>
          </a:stretch>
        </p:blipFill>
        <p:spPr bwMode="auto">
          <a:xfrm>
            <a:off x="1600200" y="3124200"/>
            <a:ext cx="5791200" cy="2895600"/>
          </a:xfrm>
          <a:prstGeom prst="rect">
            <a:avLst/>
          </a:prstGeom>
          <a:noFill/>
        </p:spPr>
      </p:pic>
      <p:sp>
        <p:nvSpPr>
          <p:cNvPr id="9" name="TextBox 8"/>
          <p:cNvSpPr txBox="1"/>
          <p:nvPr/>
        </p:nvSpPr>
        <p:spPr>
          <a:xfrm>
            <a:off x="2286000" y="6260068"/>
            <a:ext cx="44958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Fig 3: Longitudinal and cross section of beam</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008437"/>
            <a:ext cx="8610600" cy="2773363"/>
          </a:xfrm>
        </p:spPr>
        <p:txBody>
          <a:bodyPr>
            <a:normAutofit lnSpcReduction="10000"/>
          </a:bodyPr>
          <a:lstStyle/>
          <a:p>
            <a:pPr>
              <a:buFont typeface="Wingdings" pitchFamily="2" charset="2"/>
              <a:buChar char="Ø"/>
            </a:pPr>
            <a:r>
              <a:rPr lang="en-US" dirty="0" smtClean="0"/>
              <a:t> </a:t>
            </a:r>
            <a:r>
              <a:rPr lang="en-US" sz="2000" dirty="0" smtClean="0">
                <a:latin typeface="Times New Roman" pitchFamily="18" charset="0"/>
                <a:cs typeface="Times New Roman" pitchFamily="18" charset="0"/>
              </a:rPr>
              <a:t>Load, displacement and strains have been recorded for each specimen at the mid span of the beam.</a:t>
            </a:r>
          </a:p>
          <a:p>
            <a:pPr>
              <a:buFont typeface="Wingdings" pitchFamily="2" charset="2"/>
              <a:buChar char="Ø"/>
            </a:pPr>
            <a:r>
              <a:rPr lang="en-US" sz="2000" dirty="0" smtClean="0">
                <a:latin typeface="Times New Roman" pitchFamily="18" charset="0"/>
                <a:cs typeface="Times New Roman" pitchFamily="18" charset="0"/>
              </a:rPr>
              <a:t> Three numbers of SIMCON laminates of 25mm thick were used for externally strengthening  the RC beams.</a:t>
            </a:r>
          </a:p>
          <a:p>
            <a:pPr>
              <a:buFont typeface="Wingdings" pitchFamily="2" charset="2"/>
              <a:buChar char="Ø"/>
            </a:pPr>
            <a:r>
              <a:rPr lang="en-US" sz="2000" dirty="0" smtClean="0">
                <a:latin typeface="Times New Roman" pitchFamily="18" charset="0"/>
                <a:cs typeface="Times New Roman" pitchFamily="18" charset="0"/>
              </a:rPr>
              <a:t> All the test beams were over designed for shear to avoid the undesirable brittle failure .</a:t>
            </a:r>
          </a:p>
          <a:p>
            <a:pPr>
              <a:buFont typeface="Wingdings" pitchFamily="2" charset="2"/>
              <a:buChar char="Ø"/>
            </a:pPr>
            <a:r>
              <a:rPr lang="en-US" sz="2000" dirty="0" smtClean="0">
                <a:latin typeface="Times New Roman" pitchFamily="18" charset="0"/>
                <a:cs typeface="Times New Roman" pitchFamily="18" charset="0"/>
              </a:rPr>
              <a:t> The SIMCON laminate thickness of 25mm and bond line thickness 2.0mm were kept constant for all the test specimens.</a:t>
            </a:r>
            <a:endParaRPr lang="en-US" sz="2000" dirty="0">
              <a:latin typeface="Times New Roman" pitchFamily="18" charset="0"/>
              <a:cs typeface="Times New Roman" pitchFamily="18" charset="0"/>
            </a:endParaRPr>
          </a:p>
        </p:txBody>
      </p:sp>
      <p:sp>
        <p:nvSpPr>
          <p:cNvPr id="4" name="Title 1"/>
          <p:cNvSpPr>
            <a:spLocks noGrp="1"/>
          </p:cNvSpPr>
          <p:nvPr>
            <p:ph type="title"/>
          </p:nvPr>
        </p:nvSpPr>
        <p:spPr>
          <a:xfrm>
            <a:off x="457200" y="-76200"/>
            <a:ext cx="2362200" cy="868362"/>
          </a:xfrm>
        </p:spPr>
        <p:txBody>
          <a:bodyPr>
            <a:normAutofit/>
          </a:bodyPr>
          <a:lstStyle/>
          <a:p>
            <a:pPr algn="l"/>
            <a:r>
              <a:rPr lang="en-US" dirty="0" smtClean="0"/>
              <a:t>Contd…</a:t>
            </a:r>
            <a:endParaRPr lang="en-US" dirty="0"/>
          </a:p>
        </p:txBody>
      </p:sp>
      <p:pic>
        <p:nvPicPr>
          <p:cNvPr id="5122" name="Picture 2" descr="C:\Documents and Settings\Aralikatti\Desktop\figures\5.JPG"/>
          <p:cNvPicPr>
            <a:picLocks noChangeAspect="1" noChangeArrowheads="1"/>
          </p:cNvPicPr>
          <p:nvPr/>
        </p:nvPicPr>
        <p:blipFill>
          <a:blip r:embed="rId2"/>
          <a:srcRect/>
          <a:stretch>
            <a:fillRect/>
          </a:stretch>
        </p:blipFill>
        <p:spPr bwMode="auto">
          <a:xfrm>
            <a:off x="2362200" y="533400"/>
            <a:ext cx="5334000" cy="2919376"/>
          </a:xfrm>
          <a:prstGeom prst="rect">
            <a:avLst/>
          </a:prstGeom>
          <a:noFill/>
        </p:spPr>
      </p:pic>
      <p:sp>
        <p:nvSpPr>
          <p:cNvPr id="6" name="TextBox 5"/>
          <p:cNvSpPr txBox="1"/>
          <p:nvPr/>
        </p:nvSpPr>
        <p:spPr>
          <a:xfrm>
            <a:off x="3048000" y="3505200"/>
            <a:ext cx="4572000" cy="400110"/>
          </a:xfrm>
          <a:prstGeom prst="rect">
            <a:avLst/>
          </a:prstGeom>
          <a:noFill/>
        </p:spPr>
        <p:txBody>
          <a:bodyPr wrap="square" rtlCol="0">
            <a:spAutoFit/>
          </a:bodyPr>
          <a:lstStyle/>
          <a:p>
            <a:r>
              <a:rPr lang="en-US" sz="2000" dirty="0" smtClean="0">
                <a:latin typeface="Times New Roman" pitchFamily="18" charset="0"/>
                <a:cs typeface="Times New Roman" pitchFamily="18" charset="0"/>
              </a:rPr>
              <a:t>Fig 4: Test set up for static loading</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09800" y="4953000"/>
            <a:ext cx="5334000" cy="369332"/>
          </a:xfrm>
          <a:prstGeom prst="rect">
            <a:avLst/>
          </a:prstGeom>
          <a:noFill/>
        </p:spPr>
        <p:txBody>
          <a:bodyPr wrap="square" rtlCol="0">
            <a:spAutoFit/>
          </a:bodyPr>
          <a:lstStyle/>
          <a:p>
            <a:r>
              <a:rPr lang="en-US" dirty="0" smtClean="0"/>
              <a:t>Fig shows the crack patters of the Tested beams.</a:t>
            </a:r>
            <a:endParaRPr lang="en-US" dirty="0"/>
          </a:p>
        </p:txBody>
      </p:sp>
      <p:pic>
        <p:nvPicPr>
          <p:cNvPr id="1026" name="Picture 2" descr="C:\Documents and Settings\Aralikatti\Desktop\figures\9.JPG"/>
          <p:cNvPicPr>
            <a:picLocks noChangeAspect="1" noChangeArrowheads="1"/>
          </p:cNvPicPr>
          <p:nvPr/>
        </p:nvPicPr>
        <p:blipFill>
          <a:blip r:embed="rId2"/>
          <a:srcRect/>
          <a:stretch>
            <a:fillRect/>
          </a:stretch>
        </p:blipFill>
        <p:spPr bwMode="auto">
          <a:xfrm>
            <a:off x="609600" y="685800"/>
            <a:ext cx="8119898" cy="35814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637</TotalTime>
  <Words>584</Words>
  <Application>Microsoft Office PowerPoint</Application>
  <PresentationFormat>On-screen Show (4:3)</PresentationFormat>
  <Paragraphs>116</Paragraphs>
  <Slides>14</Slides>
  <Notes>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Slide 1</vt:lpstr>
      <vt:lpstr>ABSTRACT</vt:lpstr>
      <vt:lpstr>INTRODUCTION</vt:lpstr>
      <vt:lpstr>Contd…</vt:lpstr>
      <vt:lpstr>EXPERMENTAL INVESTIGATION</vt:lpstr>
      <vt:lpstr>Contd…</vt:lpstr>
      <vt:lpstr>CASE STUDY</vt:lpstr>
      <vt:lpstr>Contd…</vt:lpstr>
      <vt:lpstr>Slide 9</vt:lpstr>
      <vt:lpstr>COMPARASION OF TEST RESULTS</vt:lpstr>
      <vt:lpstr>Slide 11</vt:lpstr>
      <vt:lpstr>Conclusion</vt:lpstr>
      <vt:lpstr>REFERENCE</vt:lpstr>
      <vt:lpstr>Slide 14</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engineering project</dc:title>
  <dc:creator>civil engineering project</dc:creator>
  <cp:lastModifiedBy>Brigade</cp:lastModifiedBy>
  <cp:revision>civil engineering project</cp:revision>
  <dcterms:created xsi:type="dcterms:W3CDTF">2011-05-07T16:34:07Z</dcterms:created>
  <dcterms:modified xsi:type="dcterms:W3CDTF">2011-08-04T07:57:21Z</dcterms:modified>
</cp:coreProperties>
</file>